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dam Script" panose="020B0604020202020204" charset="-78"/>
      <p:regular r:id="rId20"/>
    </p:embeddedFont>
    <p:embeddedFont>
      <p:font typeface="Calibri" panose="020F0502020204030204" pitchFamily="34" charset="0"/>
      <p:regular r:id="rId21"/>
      <p:bold r:id="rId22"/>
      <p:italic r:id="rId23"/>
      <p:boldItalic r:id="rId24"/>
    </p:embeddedFont>
    <p:embeddedFont>
      <p:font typeface="DM Sans Bold" panose="020B0604020202020204" charset="0"/>
      <p:regular r:id="rId25"/>
    </p:embeddedFont>
    <p:embeddedFont>
      <p:font typeface="Fira Sans Light" panose="020B0604020202020204" pitchFamily="34" charset="0"/>
      <p:regular r:id="rId26"/>
    </p:embeddedFont>
    <p:embeddedFont>
      <p:font typeface="Fira Sans Light Bold" panose="020B0604020202020204" charset="0"/>
      <p:regular r:id="rId27"/>
    </p:embeddedFont>
    <p:embeddedFont>
      <p:font typeface="Fira Sans Medium" panose="020B0603050000020004" pitchFamily="34" charset="0"/>
      <p:regular r:id="rId28"/>
      <p:italic r:id="rId29"/>
    </p:embeddedFont>
    <p:embeddedFont>
      <p:font typeface="Glacial Indifference" panose="020B0604020202020204" charset="0"/>
      <p:regular r:id="rId30"/>
    </p:embeddedFont>
    <p:embeddedFont>
      <p:font typeface="Glacial Indifference Bold" panose="020B0604020202020204" charset="0"/>
      <p:regular r:id="rId31"/>
    </p:embeddedFont>
    <p:embeddedFont>
      <p:font typeface="HK Grotesk Medium" panose="020B0604020202020204" charset="0"/>
      <p:regular r:id="rId32"/>
    </p:embeddedFont>
    <p:embeddedFont>
      <p:font typeface="League Spartan" panose="020B0604020202020204" charset="0"/>
      <p:regular r:id="rId33"/>
    </p:embeddedFont>
    <p:embeddedFont>
      <p:font typeface="Open Sans Bold" panose="020B0604020202020204" charset="0"/>
      <p:regular r:id="rId34"/>
    </p:embeddedFont>
    <p:embeddedFont>
      <p:font typeface="Open Sans Extra Bold" panose="020B0604020202020204" charset="0"/>
      <p:regular r:id="rId35"/>
    </p:embeddedFont>
    <p:embeddedFont>
      <p:font typeface="Open Sans Light Bold" panose="020B0604020202020204" charset="0"/>
      <p:regular r:id="rId36"/>
    </p:embeddedFont>
    <p:embeddedFont>
      <p:font typeface="Public Sans Bold"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34.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2.png"/><Relationship Id="rId7" Type="http://schemas.openxmlformats.org/officeDocument/2006/relationships/image" Target="../media/image45.jp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4.jpg"/><Relationship Id="rId5" Type="http://schemas.openxmlformats.org/officeDocument/2006/relationships/image" Target="../media/image43.png"/><Relationship Id="rId4" Type="http://schemas.openxmlformats.org/officeDocument/2006/relationships/image" Target="../media/image32.png"/><Relationship Id="rId9" Type="http://schemas.openxmlformats.org/officeDocument/2006/relationships/image" Target="../media/image47.jp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92546" y="4229100"/>
            <a:ext cx="7730836" cy="7730836"/>
          </a:xfrm>
          <a:prstGeom prst="rect">
            <a:avLst/>
          </a:prstGeom>
        </p:spPr>
      </p:pic>
      <p:sp>
        <p:nvSpPr>
          <p:cNvPr id="3" name="AutoShape 3"/>
          <p:cNvSpPr/>
          <p:nvPr/>
        </p:nvSpPr>
        <p:spPr>
          <a:xfrm>
            <a:off x="-401169" y="-408587"/>
            <a:ext cx="19090338" cy="1894487"/>
          </a:xfrm>
          <a:prstGeom prst="rect">
            <a:avLst/>
          </a:prstGeom>
          <a:solidFill>
            <a:srgbClr val="43C3DD"/>
          </a:solidFill>
        </p:spPr>
      </p:sp>
      <p:pic>
        <p:nvPicPr>
          <p:cNvPr id="4" name="Picture 4"/>
          <p:cNvPicPr>
            <a:picLocks noChangeAspect="1"/>
          </p:cNvPicPr>
          <p:nvPr/>
        </p:nvPicPr>
        <p:blipFill>
          <a:blip r:embed="rId4"/>
          <a:srcRect b="7738"/>
          <a:stretch>
            <a:fillRect/>
          </a:stretch>
        </p:blipFill>
        <p:spPr>
          <a:xfrm>
            <a:off x="9525" y="105125"/>
            <a:ext cx="2872502" cy="1371250"/>
          </a:xfrm>
          <a:prstGeom prst="rect">
            <a:avLst/>
          </a:prstGeom>
        </p:spPr>
      </p:pic>
      <p:grpSp>
        <p:nvGrpSpPr>
          <p:cNvPr id="5" name="Group 5"/>
          <p:cNvGrpSpPr>
            <a:grpSpLocks noChangeAspect="1"/>
          </p:cNvGrpSpPr>
          <p:nvPr/>
        </p:nvGrpSpPr>
        <p:grpSpPr>
          <a:xfrm>
            <a:off x="13527034" y="4643774"/>
            <a:ext cx="6834096" cy="6834069"/>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5136" r="-25136"/>
              </a:stretch>
            </a:blipFill>
          </p:spPr>
        </p:sp>
      </p:grpSp>
      <p:grpSp>
        <p:nvGrpSpPr>
          <p:cNvPr id="7" name="Group 7"/>
          <p:cNvGrpSpPr/>
          <p:nvPr/>
        </p:nvGrpSpPr>
        <p:grpSpPr>
          <a:xfrm>
            <a:off x="478460" y="2833832"/>
            <a:ext cx="9962661" cy="3218723"/>
            <a:chOff x="0" y="0"/>
            <a:chExt cx="13283548" cy="4291630"/>
          </a:xfrm>
        </p:grpSpPr>
        <p:sp>
          <p:nvSpPr>
            <p:cNvPr id="8" name="TextBox 8"/>
            <p:cNvSpPr txBox="1"/>
            <p:nvPr/>
          </p:nvSpPr>
          <p:spPr>
            <a:xfrm>
              <a:off x="0" y="47625"/>
              <a:ext cx="13283548" cy="592455"/>
            </a:xfrm>
            <a:prstGeom prst="rect">
              <a:avLst/>
            </a:prstGeom>
          </p:spPr>
          <p:txBody>
            <a:bodyPr lIns="0" tIns="0" rIns="0" bIns="0" rtlCol="0" anchor="t">
              <a:spAutoFit/>
            </a:bodyPr>
            <a:lstStyle/>
            <a:p>
              <a:pPr algn="l">
                <a:lnSpc>
                  <a:spcPts val="3360"/>
                </a:lnSpc>
              </a:pPr>
              <a:r>
                <a:rPr lang="en-US" sz="3200" spc="512" dirty="0">
                  <a:solidFill>
                    <a:srgbClr val="244357"/>
                  </a:solidFill>
                  <a:latin typeface="Glacial Indifference Bold"/>
                </a:rPr>
                <a:t>SEGMENTATION ET DETECTION</a:t>
              </a:r>
            </a:p>
          </p:txBody>
        </p:sp>
        <p:sp>
          <p:nvSpPr>
            <p:cNvPr id="9" name="TextBox 9"/>
            <p:cNvSpPr txBox="1"/>
            <p:nvPr/>
          </p:nvSpPr>
          <p:spPr>
            <a:xfrm>
              <a:off x="0" y="3712934"/>
              <a:ext cx="13283548" cy="578697"/>
            </a:xfrm>
            <a:prstGeom prst="rect">
              <a:avLst/>
            </a:prstGeom>
          </p:spPr>
          <p:txBody>
            <a:bodyPr lIns="0" tIns="0" rIns="0" bIns="0" rtlCol="0" anchor="t">
              <a:spAutoFit/>
            </a:bodyPr>
            <a:lstStyle/>
            <a:p>
              <a:pPr algn="l">
                <a:lnSpc>
                  <a:spcPts val="3640"/>
                </a:lnSpc>
              </a:pPr>
              <a:r>
                <a:rPr lang="en-US" sz="2600" spc="52" dirty="0">
                  <a:solidFill>
                    <a:srgbClr val="244357"/>
                  </a:solidFill>
                  <a:latin typeface="Glacial Indifference"/>
                </a:rPr>
                <a:t>Mask R-CNN</a:t>
              </a:r>
            </a:p>
          </p:txBody>
        </p:sp>
        <p:sp>
          <p:nvSpPr>
            <p:cNvPr id="10" name="TextBox 10"/>
            <p:cNvSpPr txBox="1"/>
            <p:nvPr/>
          </p:nvSpPr>
          <p:spPr>
            <a:xfrm>
              <a:off x="0" y="1308586"/>
              <a:ext cx="13283548" cy="2031365"/>
            </a:xfrm>
            <a:prstGeom prst="rect">
              <a:avLst/>
            </a:prstGeom>
          </p:spPr>
          <p:txBody>
            <a:bodyPr lIns="0" tIns="0" rIns="0" bIns="0" rtlCol="0" anchor="t">
              <a:spAutoFit/>
            </a:bodyPr>
            <a:lstStyle/>
            <a:p>
              <a:pPr algn="l">
                <a:lnSpc>
                  <a:spcPts val="12480"/>
                </a:lnSpc>
              </a:pPr>
              <a:r>
                <a:rPr lang="en-US" sz="9600" dirty="0">
                  <a:solidFill>
                    <a:srgbClr val="43C3DD"/>
                  </a:solidFill>
                  <a:latin typeface="League Spartan"/>
                </a:rPr>
                <a:t>SKIN CANCER</a:t>
              </a:r>
            </a:p>
          </p:txBody>
        </p:sp>
      </p:grpSp>
      <p:sp>
        <p:nvSpPr>
          <p:cNvPr id="11" name="TextBox 11"/>
          <p:cNvSpPr txBox="1"/>
          <p:nvPr/>
        </p:nvSpPr>
        <p:spPr>
          <a:xfrm>
            <a:off x="733130" y="6913451"/>
            <a:ext cx="3287018" cy="1616710"/>
          </a:xfrm>
          <a:prstGeom prst="rect">
            <a:avLst/>
          </a:prstGeom>
        </p:spPr>
        <p:txBody>
          <a:bodyPr lIns="0" tIns="0" rIns="0" bIns="0" rtlCol="0" anchor="t">
            <a:spAutoFit/>
          </a:bodyPr>
          <a:lstStyle/>
          <a:p>
            <a:pPr>
              <a:lnSpc>
                <a:spcPts val="4479"/>
              </a:lnSpc>
            </a:pPr>
            <a:r>
              <a:rPr lang="en-US" sz="3199" dirty="0" err="1">
                <a:solidFill>
                  <a:srgbClr val="43C3DD"/>
                </a:solidFill>
                <a:latin typeface="Public Sans Bold"/>
              </a:rPr>
              <a:t>Préparées</a:t>
            </a:r>
            <a:r>
              <a:rPr lang="en-US" sz="3199">
                <a:solidFill>
                  <a:srgbClr val="43C3DD"/>
                </a:solidFill>
                <a:latin typeface="Public Sans Bold"/>
              </a:rPr>
              <a:t> par :</a:t>
            </a:r>
          </a:p>
          <a:p>
            <a:pPr>
              <a:lnSpc>
                <a:spcPts val="4200"/>
              </a:lnSpc>
              <a:spcBef>
                <a:spcPct val="0"/>
              </a:spcBef>
            </a:pPr>
            <a:r>
              <a:rPr lang="en-US" sz="3000">
                <a:solidFill>
                  <a:srgbClr val="244357"/>
                </a:solidFill>
                <a:latin typeface="Public Sans Bold"/>
              </a:rPr>
              <a:t>ASAKOUR Ihsane </a:t>
            </a:r>
          </a:p>
          <a:p>
            <a:pPr>
              <a:lnSpc>
                <a:spcPts val="4200"/>
              </a:lnSpc>
              <a:spcBef>
                <a:spcPct val="0"/>
              </a:spcBef>
            </a:pPr>
            <a:r>
              <a:rPr lang="en-US" sz="3000">
                <a:solidFill>
                  <a:srgbClr val="244357"/>
                </a:solidFill>
                <a:latin typeface="Public Sans Bold"/>
              </a:rPr>
              <a:t>NAIM Kawtar</a:t>
            </a:r>
          </a:p>
        </p:txBody>
      </p:sp>
      <p:sp>
        <p:nvSpPr>
          <p:cNvPr id="12" name="TextBox 12"/>
          <p:cNvSpPr txBox="1"/>
          <p:nvPr/>
        </p:nvSpPr>
        <p:spPr>
          <a:xfrm>
            <a:off x="6625555" y="6903926"/>
            <a:ext cx="5489377" cy="1066800"/>
          </a:xfrm>
          <a:prstGeom prst="rect">
            <a:avLst/>
          </a:prstGeom>
        </p:spPr>
        <p:txBody>
          <a:bodyPr lIns="0" tIns="0" rIns="0" bIns="0" rtlCol="0" anchor="t">
            <a:spAutoFit/>
          </a:bodyPr>
          <a:lstStyle/>
          <a:p>
            <a:pPr>
              <a:lnSpc>
                <a:spcPts val="4200"/>
              </a:lnSpc>
            </a:pPr>
            <a:r>
              <a:rPr lang="en-US" sz="3000">
                <a:solidFill>
                  <a:srgbClr val="43C3DD"/>
                </a:solidFill>
                <a:latin typeface="Public Sans Bold"/>
              </a:rPr>
              <a:t>Encadré par : </a:t>
            </a:r>
          </a:p>
          <a:p>
            <a:pPr>
              <a:lnSpc>
                <a:spcPts val="4200"/>
              </a:lnSpc>
              <a:spcBef>
                <a:spcPct val="0"/>
              </a:spcBef>
            </a:pPr>
            <a:r>
              <a:rPr lang="en-US" sz="3000">
                <a:solidFill>
                  <a:srgbClr val="244357"/>
                </a:solidFill>
                <a:latin typeface="Public Sans Bold"/>
              </a:rPr>
              <a:t>Prof. Elboushaki Abdessamad </a:t>
            </a:r>
          </a:p>
        </p:txBody>
      </p:sp>
      <p:sp>
        <p:nvSpPr>
          <p:cNvPr id="13" name="TextBox 13"/>
          <p:cNvSpPr txBox="1"/>
          <p:nvPr/>
        </p:nvSpPr>
        <p:spPr>
          <a:xfrm>
            <a:off x="4407309" y="8972577"/>
            <a:ext cx="4736691" cy="514350"/>
          </a:xfrm>
          <a:prstGeom prst="rect">
            <a:avLst/>
          </a:prstGeom>
        </p:spPr>
        <p:txBody>
          <a:bodyPr lIns="0" tIns="0" rIns="0" bIns="0" rtlCol="0" anchor="t">
            <a:spAutoFit/>
          </a:bodyPr>
          <a:lstStyle/>
          <a:p>
            <a:pPr>
              <a:lnSpc>
                <a:spcPts val="4200"/>
              </a:lnSpc>
            </a:pPr>
            <a:r>
              <a:rPr lang="en-US" sz="3000">
                <a:solidFill>
                  <a:srgbClr val="244357"/>
                </a:solidFill>
                <a:latin typeface="Open Sans Light Bold"/>
              </a:rPr>
              <a:t>30 Décembre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91388"/>
            <a:ext cx="5544020" cy="10478388"/>
          </a:xfrm>
          <a:prstGeom prst="rect">
            <a:avLst/>
          </a:prstGeom>
        </p:spPr>
      </p:pic>
      <p:grpSp>
        <p:nvGrpSpPr>
          <p:cNvPr id="3" name="Group 3"/>
          <p:cNvGrpSpPr/>
          <p:nvPr/>
        </p:nvGrpSpPr>
        <p:grpSpPr>
          <a:xfrm>
            <a:off x="5057969" y="1588831"/>
            <a:ext cx="370800" cy="370800"/>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pic>
        <p:nvPicPr>
          <p:cNvPr id="6" name="Picture 6"/>
          <p:cNvPicPr>
            <a:picLocks noChangeAspect="1"/>
          </p:cNvPicPr>
          <p:nvPr/>
        </p:nvPicPr>
        <p:blipFill>
          <a:blip r:embed="rId4"/>
          <a:srcRect/>
          <a:stretch>
            <a:fillRect/>
          </a:stretch>
        </p:blipFill>
        <p:spPr>
          <a:xfrm>
            <a:off x="6172200" y="6253000"/>
            <a:ext cx="3675156" cy="3675156"/>
          </a:xfrm>
          <a:prstGeom prst="rect">
            <a:avLst/>
          </a:prstGeom>
        </p:spPr>
      </p:pic>
      <p:pic>
        <p:nvPicPr>
          <p:cNvPr id="7" name="Picture 7"/>
          <p:cNvPicPr>
            <a:picLocks noChangeAspect="1"/>
          </p:cNvPicPr>
          <p:nvPr/>
        </p:nvPicPr>
        <p:blipFill>
          <a:blip r:embed="rId5"/>
          <a:srcRect/>
          <a:stretch>
            <a:fillRect/>
          </a:stretch>
        </p:blipFill>
        <p:spPr>
          <a:xfrm>
            <a:off x="12558965" y="6272494"/>
            <a:ext cx="3655662" cy="3655662"/>
          </a:xfrm>
          <a:prstGeom prst="rect">
            <a:avLst/>
          </a:prstGeom>
        </p:spPr>
      </p:pic>
      <p:sp>
        <p:nvSpPr>
          <p:cNvPr id="8" name="TextBox 8"/>
          <p:cNvSpPr txBox="1"/>
          <p:nvPr/>
        </p:nvSpPr>
        <p:spPr>
          <a:xfrm>
            <a:off x="5670458" y="1379241"/>
            <a:ext cx="11093542" cy="580390"/>
          </a:xfrm>
          <a:prstGeom prst="rect">
            <a:avLst/>
          </a:prstGeom>
        </p:spPr>
        <p:txBody>
          <a:bodyPr wrap="square" lIns="0" tIns="0" rIns="0" bIns="0" rtlCol="0" anchor="t">
            <a:spAutoFit/>
          </a:bodyPr>
          <a:lstStyle/>
          <a:p>
            <a:pPr>
              <a:lnSpc>
                <a:spcPts val="4759"/>
              </a:lnSpc>
            </a:pPr>
            <a:r>
              <a:rPr lang="en-US" sz="3399" dirty="0">
                <a:solidFill>
                  <a:srgbClr val="004AAD"/>
                </a:solidFill>
                <a:latin typeface="Fira Sans Medium"/>
              </a:rPr>
              <a:t>Dataset Skin Cancer Malignant Vs Benign dans Kaggle</a:t>
            </a:r>
          </a:p>
        </p:txBody>
      </p:sp>
      <p:sp>
        <p:nvSpPr>
          <p:cNvPr id="10" name="TextBox 10"/>
          <p:cNvSpPr txBox="1"/>
          <p:nvPr/>
        </p:nvSpPr>
        <p:spPr>
          <a:xfrm>
            <a:off x="5689508" y="2371679"/>
            <a:ext cx="12068570" cy="905510"/>
          </a:xfrm>
          <a:prstGeom prst="rect">
            <a:avLst/>
          </a:prstGeom>
        </p:spPr>
        <p:txBody>
          <a:bodyPr lIns="0" tIns="0" rIns="0" bIns="0" rtlCol="0" anchor="t">
            <a:spAutoFit/>
          </a:bodyPr>
          <a:lstStyle/>
          <a:p>
            <a:pPr algn="just">
              <a:lnSpc>
                <a:spcPts val="3919"/>
              </a:lnSpc>
            </a:pPr>
            <a:r>
              <a:rPr lang="en-US" sz="2799" dirty="0">
                <a:solidFill>
                  <a:srgbClr val="000000"/>
                </a:solidFill>
                <a:latin typeface="Fira Sans Light"/>
              </a:rPr>
              <a:t>Lien :</a:t>
            </a:r>
          </a:p>
          <a:p>
            <a:pPr algn="just">
              <a:lnSpc>
                <a:spcPts val="3359"/>
              </a:lnSpc>
            </a:pPr>
            <a:r>
              <a:rPr lang="en-US" sz="2400" dirty="0">
                <a:solidFill>
                  <a:srgbClr val="000000"/>
                </a:solidFill>
                <a:latin typeface="HK Grotesk Medium"/>
              </a:rPr>
              <a:t>https://www.kaggle.com/datasets/fanconic/skin-cancer-malignant-vs-benign</a:t>
            </a:r>
          </a:p>
        </p:txBody>
      </p:sp>
      <p:sp>
        <p:nvSpPr>
          <p:cNvPr id="11" name="TextBox 11"/>
          <p:cNvSpPr txBox="1"/>
          <p:nvPr/>
        </p:nvSpPr>
        <p:spPr>
          <a:xfrm>
            <a:off x="7148306" y="5547264"/>
            <a:ext cx="1402437" cy="422275"/>
          </a:xfrm>
          <a:prstGeom prst="rect">
            <a:avLst/>
          </a:prstGeom>
        </p:spPr>
        <p:txBody>
          <a:bodyPr lIns="0" tIns="0" rIns="0" bIns="0" rtlCol="0" anchor="t">
            <a:spAutoFit/>
          </a:bodyPr>
          <a:lstStyle/>
          <a:p>
            <a:pPr algn="ctr">
              <a:lnSpc>
                <a:spcPts val="3499"/>
              </a:lnSpc>
            </a:pPr>
            <a:r>
              <a:rPr lang="en-US" sz="2499">
                <a:solidFill>
                  <a:srgbClr val="FF1616"/>
                </a:solidFill>
                <a:latin typeface="Open Sans Bold"/>
              </a:rPr>
              <a:t>Malignat</a:t>
            </a:r>
          </a:p>
        </p:txBody>
      </p:sp>
      <p:sp>
        <p:nvSpPr>
          <p:cNvPr id="12" name="TextBox 12"/>
          <p:cNvSpPr txBox="1"/>
          <p:nvPr/>
        </p:nvSpPr>
        <p:spPr>
          <a:xfrm>
            <a:off x="13677769" y="5549775"/>
            <a:ext cx="1094423" cy="422275"/>
          </a:xfrm>
          <a:prstGeom prst="rect">
            <a:avLst/>
          </a:prstGeom>
        </p:spPr>
        <p:txBody>
          <a:bodyPr lIns="0" tIns="0" rIns="0" bIns="0" rtlCol="0" anchor="t">
            <a:spAutoFit/>
          </a:bodyPr>
          <a:lstStyle/>
          <a:p>
            <a:pPr algn="ctr">
              <a:lnSpc>
                <a:spcPts val="3499"/>
              </a:lnSpc>
            </a:pPr>
            <a:r>
              <a:rPr lang="en-US" sz="2499">
                <a:solidFill>
                  <a:srgbClr val="008037"/>
                </a:solidFill>
                <a:latin typeface="Open Sans Bold"/>
              </a:rPr>
              <a:t>Benign</a:t>
            </a:r>
          </a:p>
        </p:txBody>
      </p:sp>
      <p:sp>
        <p:nvSpPr>
          <p:cNvPr id="13" name="TextBox 13"/>
          <p:cNvSpPr txBox="1"/>
          <p:nvPr/>
        </p:nvSpPr>
        <p:spPr>
          <a:xfrm>
            <a:off x="6374948" y="664527"/>
            <a:ext cx="9428766" cy="756920"/>
          </a:xfrm>
          <a:prstGeom prst="rect">
            <a:avLst/>
          </a:prstGeom>
        </p:spPr>
        <p:txBody>
          <a:bodyPr lIns="0" tIns="0" rIns="0" bIns="0" rtlCol="0" anchor="t">
            <a:spAutoFit/>
          </a:bodyPr>
          <a:lstStyle/>
          <a:p>
            <a:pPr algn="l">
              <a:lnSpc>
                <a:spcPts val="5980"/>
              </a:lnSpc>
            </a:pPr>
            <a:r>
              <a:rPr lang="en-US" sz="5200" spc="52">
                <a:solidFill>
                  <a:srgbClr val="43C3DD"/>
                </a:solidFill>
                <a:latin typeface="League Spartan"/>
              </a:rPr>
              <a:t>RÉSULTAT EXPÉRIMENTAL</a:t>
            </a:r>
          </a:p>
        </p:txBody>
      </p:sp>
      <p:sp>
        <p:nvSpPr>
          <p:cNvPr id="14" name="TextBox 14"/>
          <p:cNvSpPr txBox="1"/>
          <p:nvPr/>
        </p:nvSpPr>
        <p:spPr>
          <a:xfrm>
            <a:off x="5689508" y="4001310"/>
            <a:ext cx="10788742" cy="456792"/>
          </a:xfrm>
          <a:prstGeom prst="rect">
            <a:avLst/>
          </a:prstGeom>
        </p:spPr>
        <p:txBody>
          <a:bodyPr wrap="square" lIns="0" tIns="0" rIns="0" bIns="0" rtlCol="0" anchor="t">
            <a:spAutoFit/>
          </a:bodyPr>
          <a:lstStyle/>
          <a:p>
            <a:pPr>
              <a:lnSpc>
                <a:spcPts val="3919"/>
              </a:lnSpc>
              <a:spcBef>
                <a:spcPct val="0"/>
              </a:spcBef>
            </a:pPr>
            <a:r>
              <a:rPr lang="en-US" sz="2799" dirty="0">
                <a:solidFill>
                  <a:srgbClr val="000000"/>
                </a:solidFill>
                <a:latin typeface="Fira Sans Light"/>
              </a:rPr>
              <a:t>les images </a:t>
            </a:r>
            <a:r>
              <a:rPr lang="en-US" sz="2799" dirty="0" err="1">
                <a:solidFill>
                  <a:srgbClr val="000000"/>
                </a:solidFill>
                <a:latin typeface="Fira Sans Light"/>
              </a:rPr>
              <a:t>sont</a:t>
            </a:r>
            <a:r>
              <a:rPr lang="en-US" sz="2799" dirty="0">
                <a:solidFill>
                  <a:srgbClr val="000000"/>
                </a:solidFill>
                <a:latin typeface="Fira Sans Light"/>
              </a:rPr>
              <a:t> </a:t>
            </a:r>
            <a:r>
              <a:rPr lang="en-US" sz="2799" dirty="0" err="1">
                <a:solidFill>
                  <a:srgbClr val="000000"/>
                </a:solidFill>
                <a:latin typeface="Fira Sans Light"/>
              </a:rPr>
              <a:t>classées</a:t>
            </a:r>
            <a:r>
              <a:rPr lang="en-US" sz="2799" dirty="0">
                <a:solidFill>
                  <a:srgbClr val="000000"/>
                </a:solidFill>
                <a:latin typeface="Fira Sans Light"/>
              </a:rPr>
              <a:t> </a:t>
            </a:r>
            <a:r>
              <a:rPr lang="en-US" sz="2799" dirty="0" err="1">
                <a:solidFill>
                  <a:srgbClr val="000000"/>
                </a:solidFill>
                <a:latin typeface="Fira Sans Light"/>
              </a:rPr>
              <a:t>bénignes</a:t>
            </a:r>
            <a:r>
              <a:rPr lang="en-US" sz="2799" dirty="0">
                <a:solidFill>
                  <a:srgbClr val="000000"/>
                </a:solidFill>
                <a:latin typeface="Fira Sans Light"/>
              </a:rPr>
              <a:t> </a:t>
            </a:r>
            <a:r>
              <a:rPr lang="en-US" sz="2799" dirty="0" err="1">
                <a:solidFill>
                  <a:srgbClr val="000000"/>
                </a:solidFill>
                <a:latin typeface="Fira Sans Light"/>
              </a:rPr>
              <a:t>ou</a:t>
            </a:r>
            <a:r>
              <a:rPr lang="en-US" sz="2799" dirty="0">
                <a:solidFill>
                  <a:srgbClr val="000000"/>
                </a:solidFill>
                <a:latin typeface="Fira Sans Light"/>
              </a:rPr>
              <a:t> </a:t>
            </a:r>
            <a:r>
              <a:rPr lang="en-US" sz="2799" dirty="0" err="1">
                <a:solidFill>
                  <a:srgbClr val="000000"/>
                </a:solidFill>
                <a:latin typeface="Fira Sans Light"/>
              </a:rPr>
              <a:t>malignes</a:t>
            </a:r>
            <a:r>
              <a:rPr lang="en-US" sz="2799" dirty="0">
                <a:solidFill>
                  <a:srgbClr val="000000"/>
                </a:solidFill>
                <a:latin typeface="Fira Sans Light"/>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097" r="3425" b="25719"/>
          <a:stretch>
            <a:fillRect/>
          </a:stretch>
        </p:blipFill>
        <p:spPr>
          <a:xfrm>
            <a:off x="0" y="0"/>
            <a:ext cx="18288000" cy="10287000"/>
          </a:xfrm>
          <a:prstGeom prst="rect">
            <a:avLst/>
          </a:prstGeom>
        </p:spPr>
      </p:pic>
      <p:sp>
        <p:nvSpPr>
          <p:cNvPr id="3" name="TextBox 3"/>
          <p:cNvSpPr txBox="1"/>
          <p:nvPr/>
        </p:nvSpPr>
        <p:spPr>
          <a:xfrm>
            <a:off x="1367747" y="1594728"/>
            <a:ext cx="2087612" cy="447675"/>
          </a:xfrm>
          <a:prstGeom prst="rect">
            <a:avLst/>
          </a:prstGeom>
        </p:spPr>
        <p:txBody>
          <a:bodyPr lIns="0" tIns="0" rIns="0" bIns="0" rtlCol="0" anchor="t">
            <a:spAutoFit/>
          </a:bodyPr>
          <a:lstStyle/>
          <a:p>
            <a:pPr marL="0" lvl="0" indent="0" algn="l">
              <a:lnSpc>
                <a:spcPts val="3450"/>
              </a:lnSpc>
              <a:spcBef>
                <a:spcPct val="0"/>
              </a:spcBef>
            </a:pPr>
            <a:r>
              <a:rPr lang="en-US" sz="3000" u="none" spc="30">
                <a:solidFill>
                  <a:srgbClr val="5271FF"/>
                </a:solidFill>
                <a:latin typeface="League Spartan"/>
              </a:rPr>
              <a:t>STRATIGIE</a:t>
            </a:r>
          </a:p>
        </p:txBody>
      </p:sp>
      <p:sp>
        <p:nvSpPr>
          <p:cNvPr id="4" name="TextBox 4"/>
          <p:cNvSpPr txBox="1"/>
          <p:nvPr/>
        </p:nvSpPr>
        <p:spPr>
          <a:xfrm>
            <a:off x="1367747" y="2468811"/>
            <a:ext cx="9082267" cy="481330"/>
          </a:xfrm>
          <a:prstGeom prst="rect">
            <a:avLst/>
          </a:prstGeom>
        </p:spPr>
        <p:txBody>
          <a:bodyPr lIns="0" tIns="0" rIns="0" bIns="0" rtlCol="0" anchor="t">
            <a:spAutoFit/>
          </a:bodyPr>
          <a:lstStyle/>
          <a:p>
            <a:pPr marL="0" lvl="0" indent="0" algn="l">
              <a:lnSpc>
                <a:spcPts val="3919"/>
              </a:lnSpc>
              <a:spcBef>
                <a:spcPct val="0"/>
              </a:spcBef>
            </a:pPr>
            <a:r>
              <a:rPr lang="en-US" sz="2799" u="none">
                <a:solidFill>
                  <a:srgbClr val="000000"/>
                </a:solidFill>
                <a:latin typeface="Fira Sans Light"/>
              </a:rPr>
              <a:t>Split traditionel: 60% train, 20% val, 20% test</a:t>
            </a:r>
          </a:p>
        </p:txBody>
      </p:sp>
      <p:sp>
        <p:nvSpPr>
          <p:cNvPr id="5" name="TextBox 5"/>
          <p:cNvSpPr txBox="1"/>
          <p:nvPr/>
        </p:nvSpPr>
        <p:spPr>
          <a:xfrm>
            <a:off x="1367747" y="3477826"/>
            <a:ext cx="3207425" cy="447675"/>
          </a:xfrm>
          <a:prstGeom prst="rect">
            <a:avLst/>
          </a:prstGeom>
        </p:spPr>
        <p:txBody>
          <a:bodyPr lIns="0" tIns="0" rIns="0" bIns="0" rtlCol="0" anchor="t">
            <a:spAutoFit/>
          </a:bodyPr>
          <a:lstStyle/>
          <a:p>
            <a:pPr marL="0" lvl="0" indent="0" algn="l">
              <a:lnSpc>
                <a:spcPts val="3450"/>
              </a:lnSpc>
              <a:spcBef>
                <a:spcPct val="0"/>
              </a:spcBef>
            </a:pPr>
            <a:r>
              <a:rPr lang="en-US" sz="3000" u="none" spc="30">
                <a:solidFill>
                  <a:srgbClr val="5271FF"/>
                </a:solidFill>
                <a:latin typeface="League Spartan"/>
              </a:rPr>
              <a:t>ANNOTATION</a:t>
            </a:r>
          </a:p>
        </p:txBody>
      </p:sp>
      <p:sp>
        <p:nvSpPr>
          <p:cNvPr id="6" name="TextBox 6"/>
          <p:cNvSpPr txBox="1"/>
          <p:nvPr/>
        </p:nvSpPr>
        <p:spPr>
          <a:xfrm>
            <a:off x="1367747" y="7449454"/>
            <a:ext cx="4268854" cy="447675"/>
          </a:xfrm>
          <a:prstGeom prst="rect">
            <a:avLst/>
          </a:prstGeom>
        </p:spPr>
        <p:txBody>
          <a:bodyPr lIns="0" tIns="0" rIns="0" bIns="0" rtlCol="0" anchor="t">
            <a:spAutoFit/>
          </a:bodyPr>
          <a:lstStyle/>
          <a:p>
            <a:pPr marL="0" lvl="0" indent="0" algn="l">
              <a:lnSpc>
                <a:spcPts val="3450"/>
              </a:lnSpc>
              <a:spcBef>
                <a:spcPct val="0"/>
              </a:spcBef>
            </a:pPr>
            <a:r>
              <a:rPr lang="en-US" sz="3000" u="none" spc="30">
                <a:solidFill>
                  <a:srgbClr val="5271FF"/>
                </a:solidFill>
                <a:latin typeface="League Spartan"/>
              </a:rPr>
              <a:t>TRANSFER LEARN</a:t>
            </a:r>
          </a:p>
        </p:txBody>
      </p:sp>
      <p:sp>
        <p:nvSpPr>
          <p:cNvPr id="7" name="TextBox 7"/>
          <p:cNvSpPr txBox="1"/>
          <p:nvPr/>
        </p:nvSpPr>
        <p:spPr>
          <a:xfrm>
            <a:off x="6374948" y="664527"/>
            <a:ext cx="9428766" cy="756920"/>
          </a:xfrm>
          <a:prstGeom prst="rect">
            <a:avLst/>
          </a:prstGeom>
        </p:spPr>
        <p:txBody>
          <a:bodyPr lIns="0" tIns="0" rIns="0" bIns="0" rtlCol="0" anchor="t">
            <a:spAutoFit/>
          </a:bodyPr>
          <a:lstStyle/>
          <a:p>
            <a:pPr algn="l">
              <a:lnSpc>
                <a:spcPts val="5980"/>
              </a:lnSpc>
            </a:pPr>
            <a:r>
              <a:rPr lang="en-US" sz="5200" spc="52">
                <a:solidFill>
                  <a:srgbClr val="43C3DD"/>
                </a:solidFill>
                <a:latin typeface="League Spartan"/>
              </a:rPr>
              <a:t>RÉSULTAT EXPÉRIMENTAL</a:t>
            </a:r>
          </a:p>
        </p:txBody>
      </p:sp>
      <p:sp>
        <p:nvSpPr>
          <p:cNvPr id="8" name="TextBox 8"/>
          <p:cNvSpPr txBox="1"/>
          <p:nvPr/>
        </p:nvSpPr>
        <p:spPr>
          <a:xfrm>
            <a:off x="1367747" y="4353491"/>
            <a:ext cx="4696636" cy="481330"/>
          </a:xfrm>
          <a:prstGeom prst="rect">
            <a:avLst/>
          </a:prstGeom>
        </p:spPr>
        <p:txBody>
          <a:bodyPr lIns="0" tIns="0" rIns="0" bIns="0" rtlCol="0" anchor="t">
            <a:spAutoFit/>
          </a:bodyPr>
          <a:lstStyle/>
          <a:p>
            <a:pPr>
              <a:lnSpc>
                <a:spcPts val="3919"/>
              </a:lnSpc>
            </a:pPr>
            <a:r>
              <a:rPr lang="en-US" sz="2799" dirty="0">
                <a:solidFill>
                  <a:srgbClr val="000000"/>
                </a:solidFill>
                <a:latin typeface="Fira Sans Light"/>
              </a:rPr>
              <a:t>VGG dans le site Make Sense</a:t>
            </a:r>
          </a:p>
        </p:txBody>
      </p:sp>
      <p:sp>
        <p:nvSpPr>
          <p:cNvPr id="9" name="TextBox 9"/>
          <p:cNvSpPr txBox="1"/>
          <p:nvPr/>
        </p:nvSpPr>
        <p:spPr>
          <a:xfrm>
            <a:off x="1367747" y="8058419"/>
            <a:ext cx="16421969" cy="1471930"/>
          </a:xfrm>
          <a:prstGeom prst="rect">
            <a:avLst/>
          </a:prstGeom>
        </p:spPr>
        <p:txBody>
          <a:bodyPr lIns="0" tIns="0" rIns="0" bIns="0" rtlCol="0" anchor="t">
            <a:spAutoFit/>
          </a:bodyPr>
          <a:lstStyle/>
          <a:p>
            <a:pPr marL="0" lvl="0" indent="0" algn="just">
              <a:lnSpc>
                <a:spcPts val="3919"/>
              </a:lnSpc>
              <a:spcBef>
                <a:spcPct val="0"/>
              </a:spcBef>
            </a:pPr>
            <a:r>
              <a:rPr lang="en-US" sz="2799">
                <a:solidFill>
                  <a:srgbClr val="000000"/>
                </a:solidFill>
                <a:latin typeface="Fira Sans Light"/>
              </a:rPr>
              <a:t>L</a:t>
            </a:r>
            <a:r>
              <a:rPr lang="en-US" sz="2799" u="none">
                <a:solidFill>
                  <a:srgbClr val="000000"/>
                </a:solidFill>
                <a:latin typeface="Fira Sans Light"/>
              </a:rPr>
              <a:t>es poids formés pour l'ensemble de données MS COCO sont utilisés comme technique d'apprentissage par transfert pour surmonter le problème de surajustement et augmenter la précision</a:t>
            </a:r>
          </a:p>
          <a:p>
            <a:pPr marL="0" lvl="0" indent="0" algn="just">
              <a:lnSpc>
                <a:spcPts val="3919"/>
              </a:lnSpc>
              <a:spcBef>
                <a:spcPct val="0"/>
              </a:spcBef>
            </a:pPr>
            <a:r>
              <a:rPr lang="en-US" sz="2799" u="none">
                <a:solidFill>
                  <a:srgbClr val="000000"/>
                </a:solidFill>
                <a:latin typeface="Fira Sans Light"/>
              </a:rPr>
              <a:t> </a:t>
            </a:r>
            <a:r>
              <a:rPr lang="en-US" sz="2799" u="none">
                <a:solidFill>
                  <a:srgbClr val="000000"/>
                </a:solidFill>
                <a:latin typeface="Fira Sans Light Bold"/>
              </a:rPr>
              <a:t>coco_weight/mask_rcnn_coco.h5</a:t>
            </a:r>
          </a:p>
        </p:txBody>
      </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452953" y="0"/>
            <a:ext cx="1835047" cy="3468301"/>
          </a:xfrm>
          <a:prstGeom prst="rect">
            <a:avLst/>
          </a:prstGeom>
        </p:spPr>
      </p:pic>
      <p:pic>
        <p:nvPicPr>
          <p:cNvPr id="11" name="Picture 11"/>
          <p:cNvPicPr>
            <a:picLocks noChangeAspect="1"/>
          </p:cNvPicPr>
          <p:nvPr/>
        </p:nvPicPr>
        <p:blipFill>
          <a:blip r:embed="rId5"/>
          <a:srcRect/>
          <a:stretch>
            <a:fillRect/>
          </a:stretch>
        </p:blipFill>
        <p:spPr>
          <a:xfrm>
            <a:off x="7275886" y="3468301"/>
            <a:ext cx="9662390" cy="433111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
        <p:cNvGrpSpPr/>
        <p:nvPr/>
      </p:nvGrpSpPr>
      <p:grpSpPr>
        <a:xfrm>
          <a:off x="0" y="0"/>
          <a:ext cx="0" cy="0"/>
          <a:chOff x="0" y="0"/>
          <a:chExt cx="0" cy="0"/>
        </a:xfrm>
      </p:grpSpPr>
      <p:sp>
        <p:nvSpPr>
          <p:cNvPr id="2" name="TextBox 2"/>
          <p:cNvSpPr txBox="1"/>
          <p:nvPr/>
        </p:nvSpPr>
        <p:spPr>
          <a:xfrm>
            <a:off x="1076325" y="1430973"/>
            <a:ext cx="3180636" cy="447675"/>
          </a:xfrm>
          <a:prstGeom prst="rect">
            <a:avLst/>
          </a:prstGeom>
        </p:spPr>
        <p:txBody>
          <a:bodyPr lIns="0" tIns="0" rIns="0" bIns="0" rtlCol="0" anchor="t">
            <a:spAutoFit/>
          </a:bodyPr>
          <a:lstStyle/>
          <a:p>
            <a:pPr marL="0" lvl="0" indent="0" algn="l">
              <a:lnSpc>
                <a:spcPts val="3450"/>
              </a:lnSpc>
              <a:spcBef>
                <a:spcPct val="0"/>
              </a:spcBef>
            </a:pPr>
            <a:r>
              <a:rPr lang="en-US" sz="3000" u="none" spc="30">
                <a:solidFill>
                  <a:srgbClr val="5271FF"/>
                </a:solidFill>
                <a:latin typeface="League Spartan"/>
              </a:rPr>
              <a:t>LES PACKAGES </a:t>
            </a:r>
          </a:p>
        </p:txBody>
      </p:sp>
      <p:sp>
        <p:nvSpPr>
          <p:cNvPr id="3" name="TextBox 3"/>
          <p:cNvSpPr txBox="1"/>
          <p:nvPr/>
        </p:nvSpPr>
        <p:spPr>
          <a:xfrm>
            <a:off x="1583904" y="1878013"/>
            <a:ext cx="7328218" cy="481330"/>
          </a:xfrm>
          <a:prstGeom prst="rect">
            <a:avLst/>
          </a:prstGeom>
        </p:spPr>
        <p:txBody>
          <a:bodyPr lIns="0" tIns="0" rIns="0" bIns="0" rtlCol="0" anchor="t">
            <a:spAutoFit/>
          </a:bodyPr>
          <a:lstStyle/>
          <a:p>
            <a:pPr>
              <a:lnSpc>
                <a:spcPts val="3919"/>
              </a:lnSpc>
            </a:pPr>
            <a:r>
              <a:rPr lang="en-US" sz="2799">
                <a:solidFill>
                  <a:srgbClr val="000000"/>
                </a:solidFill>
                <a:latin typeface="Fira Sans Light"/>
              </a:rPr>
              <a:t>Mrcnn, Numpy et tensorflow</a:t>
            </a:r>
          </a:p>
        </p:txBody>
      </p:sp>
      <p:sp>
        <p:nvSpPr>
          <p:cNvPr id="4" name="TextBox 4"/>
          <p:cNvSpPr txBox="1"/>
          <p:nvPr/>
        </p:nvSpPr>
        <p:spPr>
          <a:xfrm>
            <a:off x="1152435" y="2784326"/>
            <a:ext cx="7759687" cy="895667"/>
          </a:xfrm>
          <a:prstGeom prst="rect">
            <a:avLst/>
          </a:prstGeom>
        </p:spPr>
        <p:txBody>
          <a:bodyPr lIns="0" tIns="0" rIns="0" bIns="0" rtlCol="0" anchor="t">
            <a:spAutoFit/>
          </a:bodyPr>
          <a:lstStyle/>
          <a:p>
            <a:pPr marL="0" lvl="0" indent="0" algn="l">
              <a:lnSpc>
                <a:spcPts val="3450"/>
              </a:lnSpc>
              <a:spcBef>
                <a:spcPct val="0"/>
              </a:spcBef>
            </a:pPr>
            <a:r>
              <a:rPr lang="en-US" sz="3000" u="none" spc="30">
                <a:solidFill>
                  <a:srgbClr val="5271FF"/>
                </a:solidFill>
                <a:latin typeface="League Spartan"/>
              </a:rPr>
              <a:t>EPOCH </a:t>
            </a:r>
          </a:p>
          <a:p>
            <a:pPr marL="0" lvl="0" indent="0" algn="l">
              <a:lnSpc>
                <a:spcPts val="3564"/>
              </a:lnSpc>
              <a:spcBef>
                <a:spcPct val="0"/>
              </a:spcBef>
            </a:pPr>
            <a:r>
              <a:rPr lang="en-US" sz="3099" u="none" spc="30">
                <a:solidFill>
                  <a:srgbClr val="5271FF"/>
                </a:solidFill>
                <a:latin typeface="Fira Sans Light"/>
              </a:rPr>
              <a:t>   </a:t>
            </a:r>
            <a:r>
              <a:rPr lang="en-US" sz="3099" u="none" spc="30">
                <a:solidFill>
                  <a:srgbClr val="000000"/>
                </a:solidFill>
                <a:latin typeface="Fira Sans Light"/>
              </a:rPr>
              <a:t> 60</a:t>
            </a:r>
          </a:p>
        </p:txBody>
      </p:sp>
      <p:sp>
        <p:nvSpPr>
          <p:cNvPr id="5" name="TextBox 5"/>
          <p:cNvSpPr txBox="1"/>
          <p:nvPr/>
        </p:nvSpPr>
        <p:spPr>
          <a:xfrm>
            <a:off x="1152435" y="4039235"/>
            <a:ext cx="4095577" cy="447675"/>
          </a:xfrm>
          <a:prstGeom prst="rect">
            <a:avLst/>
          </a:prstGeom>
        </p:spPr>
        <p:txBody>
          <a:bodyPr lIns="0" tIns="0" rIns="0" bIns="0" rtlCol="0" anchor="t">
            <a:spAutoFit/>
          </a:bodyPr>
          <a:lstStyle/>
          <a:p>
            <a:pPr marL="0" lvl="0" indent="0" algn="l">
              <a:lnSpc>
                <a:spcPts val="3450"/>
              </a:lnSpc>
              <a:spcBef>
                <a:spcPct val="0"/>
              </a:spcBef>
            </a:pPr>
            <a:r>
              <a:rPr lang="en-US" sz="3000" u="none" spc="30">
                <a:solidFill>
                  <a:srgbClr val="5271FF"/>
                </a:solidFill>
                <a:latin typeface="League Spartan"/>
              </a:rPr>
              <a:t>BATCH</a:t>
            </a:r>
          </a:p>
        </p:txBody>
      </p:sp>
      <p:sp>
        <p:nvSpPr>
          <p:cNvPr id="6" name="TextBox 6"/>
          <p:cNvSpPr txBox="1"/>
          <p:nvPr/>
        </p:nvSpPr>
        <p:spPr>
          <a:xfrm>
            <a:off x="1076325" y="5410527"/>
            <a:ext cx="9817655" cy="447675"/>
          </a:xfrm>
          <a:prstGeom prst="rect">
            <a:avLst/>
          </a:prstGeom>
        </p:spPr>
        <p:txBody>
          <a:bodyPr lIns="0" tIns="0" rIns="0" bIns="0" rtlCol="0" anchor="t">
            <a:spAutoFit/>
          </a:bodyPr>
          <a:lstStyle/>
          <a:p>
            <a:pPr marL="0" lvl="0" indent="0" algn="l">
              <a:lnSpc>
                <a:spcPts val="3450"/>
              </a:lnSpc>
              <a:spcBef>
                <a:spcPct val="0"/>
              </a:spcBef>
            </a:pPr>
            <a:r>
              <a:rPr lang="en-US" sz="3000" u="none" spc="30">
                <a:solidFill>
                  <a:srgbClr val="5271FF"/>
                </a:solidFill>
                <a:latin typeface="League Spartan"/>
              </a:rPr>
              <a:t>MÉTRIQUES D'ÉVALUATION DES PERFORMANCES</a:t>
            </a:r>
          </a:p>
        </p:txBody>
      </p:sp>
      <p:sp>
        <p:nvSpPr>
          <p:cNvPr id="7" name="TextBox 7"/>
          <p:cNvSpPr txBox="1"/>
          <p:nvPr/>
        </p:nvSpPr>
        <p:spPr>
          <a:xfrm>
            <a:off x="1583904" y="5946140"/>
            <a:ext cx="5274096" cy="456792"/>
          </a:xfrm>
          <a:prstGeom prst="rect">
            <a:avLst/>
          </a:prstGeom>
        </p:spPr>
        <p:txBody>
          <a:bodyPr wrap="square" lIns="0" tIns="0" rIns="0" bIns="0" rtlCol="0" anchor="t">
            <a:spAutoFit/>
          </a:bodyPr>
          <a:lstStyle/>
          <a:p>
            <a:pPr marL="0" lvl="0" indent="0" algn="l">
              <a:lnSpc>
                <a:spcPts val="3919"/>
              </a:lnSpc>
              <a:spcBef>
                <a:spcPct val="0"/>
              </a:spcBef>
            </a:pPr>
            <a:r>
              <a:rPr lang="en-US" sz="2799" u="none" dirty="0">
                <a:solidFill>
                  <a:srgbClr val="000000"/>
                </a:solidFill>
                <a:latin typeface="Fira Sans Light"/>
              </a:rPr>
              <a:t>MAP Mean Average Precision</a:t>
            </a:r>
          </a:p>
        </p:txBody>
      </p:sp>
      <p:sp>
        <p:nvSpPr>
          <p:cNvPr id="8" name="TextBox 8"/>
          <p:cNvSpPr txBox="1"/>
          <p:nvPr/>
        </p:nvSpPr>
        <p:spPr>
          <a:xfrm>
            <a:off x="1583904" y="6459855"/>
            <a:ext cx="4791044" cy="976630"/>
          </a:xfrm>
          <a:prstGeom prst="rect">
            <a:avLst/>
          </a:prstGeom>
        </p:spPr>
        <p:txBody>
          <a:bodyPr wrap="square" lIns="0" tIns="0" rIns="0" bIns="0" rtlCol="0" anchor="t">
            <a:spAutoFit/>
          </a:bodyPr>
          <a:lstStyle/>
          <a:p>
            <a:pPr marL="0" lvl="0" indent="0" algn="l">
              <a:lnSpc>
                <a:spcPts val="3919"/>
              </a:lnSpc>
              <a:spcBef>
                <a:spcPct val="0"/>
              </a:spcBef>
            </a:pPr>
            <a:r>
              <a:rPr lang="en-US" sz="2799" u="none" dirty="0">
                <a:solidFill>
                  <a:srgbClr val="000000"/>
                </a:solidFill>
                <a:latin typeface="Fira Sans Light"/>
              </a:rPr>
              <a:t>Recall</a:t>
            </a:r>
          </a:p>
          <a:p>
            <a:pPr marL="0" lvl="0" indent="0" algn="l">
              <a:lnSpc>
                <a:spcPts val="3919"/>
              </a:lnSpc>
              <a:spcBef>
                <a:spcPct val="0"/>
              </a:spcBef>
            </a:pPr>
            <a:r>
              <a:rPr lang="en-US" sz="2799" u="none" dirty="0">
                <a:solidFill>
                  <a:srgbClr val="000000"/>
                </a:solidFill>
                <a:latin typeface="Fira Sans Light"/>
              </a:rPr>
              <a:t>Precision</a:t>
            </a:r>
          </a:p>
        </p:txBody>
      </p:sp>
      <p:sp>
        <p:nvSpPr>
          <p:cNvPr id="9" name="TextBox 9"/>
          <p:cNvSpPr txBox="1"/>
          <p:nvPr/>
        </p:nvSpPr>
        <p:spPr>
          <a:xfrm>
            <a:off x="1028700" y="7759382"/>
            <a:ext cx="5981700" cy="447675"/>
          </a:xfrm>
          <a:prstGeom prst="rect">
            <a:avLst/>
          </a:prstGeom>
        </p:spPr>
        <p:txBody>
          <a:bodyPr wrap="square" lIns="0" tIns="0" rIns="0" bIns="0" rtlCol="0" anchor="t">
            <a:spAutoFit/>
          </a:bodyPr>
          <a:lstStyle/>
          <a:p>
            <a:pPr marL="0" lvl="0" indent="0" algn="l">
              <a:lnSpc>
                <a:spcPts val="3450"/>
              </a:lnSpc>
              <a:spcBef>
                <a:spcPct val="0"/>
              </a:spcBef>
            </a:pPr>
            <a:r>
              <a:rPr lang="en-US" sz="3000" u="none" spc="30" dirty="0">
                <a:solidFill>
                  <a:srgbClr val="5271FF"/>
                </a:solidFill>
                <a:latin typeface="League Spartan"/>
              </a:rPr>
              <a:t>DETECTING THRESHOLD</a:t>
            </a:r>
          </a:p>
        </p:txBody>
      </p:sp>
      <p:sp>
        <p:nvSpPr>
          <p:cNvPr id="10" name="TextBox 10"/>
          <p:cNvSpPr txBox="1"/>
          <p:nvPr/>
        </p:nvSpPr>
        <p:spPr>
          <a:xfrm>
            <a:off x="1583904" y="8382635"/>
            <a:ext cx="16365803" cy="976630"/>
          </a:xfrm>
          <a:prstGeom prst="rect">
            <a:avLst/>
          </a:prstGeom>
        </p:spPr>
        <p:txBody>
          <a:bodyPr lIns="0" tIns="0" rIns="0" bIns="0" rtlCol="0" anchor="t">
            <a:spAutoFit/>
          </a:bodyPr>
          <a:lstStyle/>
          <a:p>
            <a:pPr marL="0" lvl="0" indent="0" algn="just">
              <a:lnSpc>
                <a:spcPts val="3919"/>
              </a:lnSpc>
              <a:spcBef>
                <a:spcPct val="0"/>
              </a:spcBef>
            </a:pPr>
            <a:r>
              <a:rPr lang="en-US" sz="2799" u="none" dirty="0">
                <a:solidFill>
                  <a:srgbClr val="000000"/>
                </a:solidFill>
                <a:latin typeface="Fira Sans Light"/>
              </a:rPr>
              <a:t>Pour </a:t>
            </a:r>
            <a:r>
              <a:rPr lang="en-US" sz="2799" u="none" dirty="0" err="1">
                <a:solidFill>
                  <a:srgbClr val="000000"/>
                </a:solidFill>
                <a:latin typeface="Fira Sans Light"/>
              </a:rPr>
              <a:t>éliminer</a:t>
            </a:r>
            <a:r>
              <a:rPr lang="en-US" sz="2799" u="none" dirty="0">
                <a:solidFill>
                  <a:srgbClr val="000000"/>
                </a:solidFill>
                <a:latin typeface="Fira Sans Light"/>
              </a:rPr>
              <a:t> les </a:t>
            </a:r>
            <a:r>
              <a:rPr lang="en-US" sz="2799" u="none" dirty="0" err="1">
                <a:solidFill>
                  <a:srgbClr val="000000"/>
                </a:solidFill>
                <a:latin typeface="Fira Sans Light"/>
              </a:rPr>
              <a:t>prédictions</a:t>
            </a:r>
            <a:r>
              <a:rPr lang="en-US" sz="2799" u="none" dirty="0">
                <a:solidFill>
                  <a:srgbClr val="000000"/>
                </a:solidFill>
                <a:latin typeface="Fira Sans Light"/>
              </a:rPr>
              <a:t> de </a:t>
            </a:r>
            <a:r>
              <a:rPr lang="en-US" sz="2799" u="none" dirty="0" err="1">
                <a:solidFill>
                  <a:srgbClr val="000000"/>
                </a:solidFill>
                <a:latin typeface="Fira Sans Light"/>
              </a:rPr>
              <a:t>réseau</a:t>
            </a:r>
            <a:r>
              <a:rPr lang="en-US" sz="2799" u="none" dirty="0">
                <a:solidFill>
                  <a:srgbClr val="000000"/>
                </a:solidFill>
                <a:latin typeface="Fira Sans Light"/>
              </a:rPr>
              <a:t> </a:t>
            </a:r>
            <a:r>
              <a:rPr lang="en-US" sz="2799" u="none" dirty="0" err="1">
                <a:solidFill>
                  <a:srgbClr val="000000"/>
                </a:solidFill>
                <a:latin typeface="Fira Sans Light"/>
              </a:rPr>
              <a:t>ayant</a:t>
            </a:r>
            <a:r>
              <a:rPr lang="en-US" sz="2799" u="none" dirty="0">
                <a:solidFill>
                  <a:srgbClr val="000000"/>
                </a:solidFill>
                <a:latin typeface="Fira Sans Light"/>
              </a:rPr>
              <a:t> un </a:t>
            </a:r>
            <a:r>
              <a:rPr lang="en-US" sz="2799" u="none" dirty="0" err="1">
                <a:solidFill>
                  <a:srgbClr val="000000"/>
                </a:solidFill>
                <a:latin typeface="Fira Sans Light"/>
              </a:rPr>
              <a:t>faible</a:t>
            </a:r>
            <a:r>
              <a:rPr lang="en-US" sz="2799" u="none" dirty="0">
                <a:solidFill>
                  <a:srgbClr val="000000"/>
                </a:solidFill>
                <a:latin typeface="Fira Sans Light"/>
              </a:rPr>
              <a:t> score de </a:t>
            </a:r>
            <a:r>
              <a:rPr lang="en-US" sz="2799" u="none" dirty="0" err="1">
                <a:solidFill>
                  <a:srgbClr val="000000"/>
                </a:solidFill>
                <a:latin typeface="Fira Sans Light"/>
              </a:rPr>
              <a:t>confiance</a:t>
            </a:r>
            <a:r>
              <a:rPr lang="en-US" sz="2799" u="none" dirty="0">
                <a:solidFill>
                  <a:srgbClr val="000000"/>
                </a:solidFill>
                <a:latin typeface="Fira Sans Light"/>
              </a:rPr>
              <a:t>, </a:t>
            </a:r>
            <a:r>
              <a:rPr lang="en-US" sz="2799" u="none" dirty="0" err="1">
                <a:solidFill>
                  <a:srgbClr val="000000"/>
                </a:solidFill>
                <a:latin typeface="Fira Sans Light"/>
              </a:rPr>
              <a:t>seules</a:t>
            </a:r>
            <a:r>
              <a:rPr lang="en-US" sz="2799" u="none" dirty="0">
                <a:solidFill>
                  <a:srgbClr val="000000"/>
                </a:solidFill>
                <a:latin typeface="Fira Sans Light"/>
              </a:rPr>
              <a:t> les instances </a:t>
            </a:r>
            <a:r>
              <a:rPr lang="en-US" sz="2799" u="none" dirty="0" err="1">
                <a:solidFill>
                  <a:srgbClr val="000000"/>
                </a:solidFill>
                <a:latin typeface="Fira Sans Light"/>
              </a:rPr>
              <a:t>détectées</a:t>
            </a:r>
            <a:r>
              <a:rPr lang="en-US" sz="2799" u="none" dirty="0">
                <a:solidFill>
                  <a:srgbClr val="000000"/>
                </a:solidFill>
                <a:latin typeface="Fira Sans Light"/>
              </a:rPr>
              <a:t> au-dessus du </a:t>
            </a:r>
            <a:r>
              <a:rPr lang="en-US" sz="2799" u="none" dirty="0" err="1">
                <a:solidFill>
                  <a:srgbClr val="000000"/>
                </a:solidFill>
                <a:latin typeface="Fira Sans Light"/>
              </a:rPr>
              <a:t>seuil</a:t>
            </a:r>
            <a:r>
              <a:rPr lang="en-US" sz="2799" u="none" dirty="0">
                <a:solidFill>
                  <a:srgbClr val="000000"/>
                </a:solidFill>
                <a:latin typeface="Fira Sans Light"/>
              </a:rPr>
              <a:t> de 0,7 </a:t>
            </a:r>
            <a:r>
              <a:rPr lang="en-US" sz="2799" u="none" dirty="0" err="1">
                <a:solidFill>
                  <a:srgbClr val="000000"/>
                </a:solidFill>
                <a:latin typeface="Fira Sans Light"/>
              </a:rPr>
              <a:t>sont</a:t>
            </a:r>
            <a:r>
              <a:rPr lang="en-US" sz="2799" u="none" dirty="0">
                <a:solidFill>
                  <a:srgbClr val="000000"/>
                </a:solidFill>
                <a:latin typeface="Fira Sans Light"/>
              </a:rPr>
              <a:t> pris </a:t>
            </a:r>
            <a:r>
              <a:rPr lang="en-US" sz="2799" u="none" dirty="0" err="1">
                <a:solidFill>
                  <a:srgbClr val="000000"/>
                </a:solidFill>
                <a:latin typeface="Fira Sans Light"/>
              </a:rPr>
              <a:t>en</a:t>
            </a:r>
            <a:r>
              <a:rPr lang="en-US" sz="2799" u="none" dirty="0">
                <a:solidFill>
                  <a:srgbClr val="000000"/>
                </a:solidFill>
                <a:latin typeface="Fira Sans Light"/>
              </a:rPr>
              <a:t> </a:t>
            </a:r>
            <a:r>
              <a:rPr lang="en-US" sz="2799" u="none" dirty="0" err="1">
                <a:solidFill>
                  <a:srgbClr val="000000"/>
                </a:solidFill>
                <a:latin typeface="Fira Sans Light"/>
              </a:rPr>
              <a:t>compte</a:t>
            </a:r>
            <a:r>
              <a:rPr lang="en-US" sz="2799" u="none" dirty="0">
                <a:solidFill>
                  <a:srgbClr val="000000"/>
                </a:solidFill>
                <a:latin typeface="Fira Sans Light"/>
              </a:rPr>
              <a:t> dans les </a:t>
            </a:r>
            <a:r>
              <a:rPr lang="en-US" sz="2799" u="none" dirty="0" err="1">
                <a:solidFill>
                  <a:srgbClr val="000000"/>
                </a:solidFill>
                <a:latin typeface="Fira Sans Light"/>
              </a:rPr>
              <a:t>résultats</a:t>
            </a:r>
            <a:r>
              <a:rPr lang="en-US" sz="2799" u="none" dirty="0">
                <a:solidFill>
                  <a:srgbClr val="000000"/>
                </a:solidFill>
                <a:latin typeface="Fira Sans Light"/>
              </a:rPr>
              <a:t> </a:t>
            </a:r>
            <a:r>
              <a:rPr lang="en-US" sz="2799" u="none" dirty="0" err="1">
                <a:solidFill>
                  <a:srgbClr val="000000"/>
                </a:solidFill>
                <a:latin typeface="Fira Sans Light"/>
              </a:rPr>
              <a:t>finaux</a:t>
            </a:r>
            <a:r>
              <a:rPr lang="en-US" sz="2799" u="none" dirty="0">
                <a:solidFill>
                  <a:srgbClr val="000000"/>
                </a:solidFill>
                <a:latin typeface="Fira Sans Light"/>
              </a:rPr>
              <a:t>.</a:t>
            </a:r>
          </a:p>
        </p:txBody>
      </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98147" y="0"/>
            <a:ext cx="4435176" cy="8382635"/>
          </a:xfrm>
          <a:prstGeom prst="rect">
            <a:avLst/>
          </a:prstGeom>
        </p:spPr>
      </p:pic>
      <p:sp>
        <p:nvSpPr>
          <p:cNvPr id="12" name="TextBox 12"/>
          <p:cNvSpPr txBox="1"/>
          <p:nvPr/>
        </p:nvSpPr>
        <p:spPr>
          <a:xfrm>
            <a:off x="1583904" y="4429760"/>
            <a:ext cx="371832" cy="481330"/>
          </a:xfrm>
          <a:prstGeom prst="rect">
            <a:avLst/>
          </a:prstGeom>
        </p:spPr>
        <p:txBody>
          <a:bodyPr lIns="0" tIns="0" rIns="0" bIns="0" rtlCol="0" anchor="t">
            <a:spAutoFit/>
          </a:bodyPr>
          <a:lstStyle/>
          <a:p>
            <a:pPr marL="0" lvl="0" indent="0" algn="just">
              <a:lnSpc>
                <a:spcPts val="3919"/>
              </a:lnSpc>
              <a:spcBef>
                <a:spcPct val="0"/>
              </a:spcBef>
            </a:pPr>
            <a:r>
              <a:rPr lang="en-US" sz="2799" u="none">
                <a:solidFill>
                  <a:srgbClr val="000000"/>
                </a:solidFill>
                <a:latin typeface="Fira Sans Light"/>
              </a:rPr>
              <a:t> 5 </a:t>
            </a:r>
          </a:p>
        </p:txBody>
      </p:sp>
      <p:sp>
        <p:nvSpPr>
          <p:cNvPr id="13" name="TextBox 13"/>
          <p:cNvSpPr txBox="1"/>
          <p:nvPr/>
        </p:nvSpPr>
        <p:spPr>
          <a:xfrm>
            <a:off x="6374948" y="664527"/>
            <a:ext cx="9428766" cy="756920"/>
          </a:xfrm>
          <a:prstGeom prst="rect">
            <a:avLst/>
          </a:prstGeom>
        </p:spPr>
        <p:txBody>
          <a:bodyPr lIns="0" tIns="0" rIns="0" bIns="0" rtlCol="0" anchor="t">
            <a:spAutoFit/>
          </a:bodyPr>
          <a:lstStyle/>
          <a:p>
            <a:pPr algn="l">
              <a:lnSpc>
                <a:spcPts val="5980"/>
              </a:lnSpc>
            </a:pPr>
            <a:r>
              <a:rPr lang="en-US" sz="5200" spc="52">
                <a:solidFill>
                  <a:srgbClr val="43C3DD"/>
                </a:solidFill>
                <a:latin typeface="League Spartan"/>
              </a:rPr>
              <a:t>RÉSULTAT EXPÉRIMENTAL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
        <p:cNvGrpSpPr/>
        <p:nvPr/>
      </p:nvGrpSpPr>
      <p:grpSpPr>
        <a:xfrm>
          <a:off x="0" y="0"/>
          <a:ext cx="0" cy="0"/>
          <a:chOff x="0" y="0"/>
          <a:chExt cx="0" cy="0"/>
        </a:xfrm>
      </p:grpSpPr>
      <p:grpSp>
        <p:nvGrpSpPr>
          <p:cNvPr id="2" name="Group 2"/>
          <p:cNvGrpSpPr/>
          <p:nvPr/>
        </p:nvGrpSpPr>
        <p:grpSpPr>
          <a:xfrm>
            <a:off x="4038091" y="1576339"/>
            <a:ext cx="358824" cy="358824"/>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91741" y="45993"/>
            <a:ext cx="2596259" cy="4907018"/>
          </a:xfrm>
          <a:prstGeom prst="rect">
            <a:avLst/>
          </a:prstGeom>
        </p:spPr>
      </p:pic>
      <p:pic>
        <p:nvPicPr>
          <p:cNvPr id="6" name="Picture 6"/>
          <p:cNvPicPr>
            <a:picLocks noChangeAspect="1"/>
          </p:cNvPicPr>
          <p:nvPr/>
        </p:nvPicPr>
        <p:blipFill>
          <a:blip r:embed="rId4"/>
          <a:srcRect/>
          <a:stretch>
            <a:fillRect/>
          </a:stretch>
        </p:blipFill>
        <p:spPr>
          <a:xfrm>
            <a:off x="12725400" y="4607526"/>
            <a:ext cx="4813711" cy="4813711"/>
          </a:xfrm>
          <a:prstGeom prst="rect">
            <a:avLst/>
          </a:prstGeom>
        </p:spPr>
      </p:pic>
      <p:pic>
        <p:nvPicPr>
          <p:cNvPr id="7" name="Picture 7"/>
          <p:cNvPicPr>
            <a:picLocks noChangeAspect="1"/>
          </p:cNvPicPr>
          <p:nvPr/>
        </p:nvPicPr>
        <p:blipFill>
          <a:blip r:embed="rId5"/>
          <a:srcRect l="1025"/>
          <a:stretch>
            <a:fillRect/>
          </a:stretch>
        </p:blipFill>
        <p:spPr>
          <a:xfrm>
            <a:off x="394851" y="2499502"/>
            <a:ext cx="10694480" cy="2654354"/>
          </a:xfrm>
          <a:prstGeom prst="rect">
            <a:avLst/>
          </a:prstGeom>
        </p:spPr>
      </p:pic>
      <p:pic>
        <p:nvPicPr>
          <p:cNvPr id="8" name="Picture 8"/>
          <p:cNvPicPr>
            <a:picLocks noChangeAspect="1"/>
          </p:cNvPicPr>
          <p:nvPr/>
        </p:nvPicPr>
        <p:blipFill>
          <a:blip r:embed="rId6"/>
          <a:srcRect/>
          <a:stretch>
            <a:fillRect/>
          </a:stretch>
        </p:blipFill>
        <p:spPr>
          <a:xfrm>
            <a:off x="394851" y="5463138"/>
            <a:ext cx="10694480" cy="3958099"/>
          </a:xfrm>
          <a:prstGeom prst="rect">
            <a:avLst/>
          </a:prstGeom>
        </p:spPr>
      </p:pic>
      <p:sp>
        <p:nvSpPr>
          <p:cNvPr id="9" name="TextBox 9"/>
          <p:cNvSpPr txBox="1"/>
          <p:nvPr/>
        </p:nvSpPr>
        <p:spPr>
          <a:xfrm>
            <a:off x="4793644" y="1432218"/>
            <a:ext cx="4945737" cy="580390"/>
          </a:xfrm>
          <a:prstGeom prst="rect">
            <a:avLst/>
          </a:prstGeom>
        </p:spPr>
        <p:txBody>
          <a:bodyPr lIns="0" tIns="0" rIns="0" bIns="0" rtlCol="0" anchor="t">
            <a:spAutoFit/>
          </a:bodyPr>
          <a:lstStyle/>
          <a:p>
            <a:pPr marL="0" lvl="0" indent="0" algn="ctr">
              <a:lnSpc>
                <a:spcPts val="4759"/>
              </a:lnSpc>
              <a:spcBef>
                <a:spcPct val="0"/>
              </a:spcBef>
            </a:pPr>
            <a:r>
              <a:rPr lang="en-US" sz="3399" u="none">
                <a:solidFill>
                  <a:srgbClr val="004AAD"/>
                </a:solidFill>
                <a:latin typeface="Fira Sans Medium"/>
              </a:rPr>
              <a:t>Les résultats quantitatifs</a:t>
            </a:r>
          </a:p>
        </p:txBody>
      </p:sp>
      <p:sp>
        <p:nvSpPr>
          <p:cNvPr id="10" name="TextBox 10"/>
          <p:cNvSpPr txBox="1"/>
          <p:nvPr/>
        </p:nvSpPr>
        <p:spPr>
          <a:xfrm>
            <a:off x="6374948" y="664527"/>
            <a:ext cx="9428766" cy="756920"/>
          </a:xfrm>
          <a:prstGeom prst="rect">
            <a:avLst/>
          </a:prstGeom>
        </p:spPr>
        <p:txBody>
          <a:bodyPr lIns="0" tIns="0" rIns="0" bIns="0" rtlCol="0" anchor="t">
            <a:spAutoFit/>
          </a:bodyPr>
          <a:lstStyle/>
          <a:p>
            <a:pPr algn="l">
              <a:lnSpc>
                <a:spcPts val="5980"/>
              </a:lnSpc>
            </a:pPr>
            <a:r>
              <a:rPr lang="en-US" sz="5200" spc="52">
                <a:solidFill>
                  <a:srgbClr val="43C3DD"/>
                </a:solidFill>
                <a:latin typeface="League Spartan"/>
              </a:rPr>
              <a:t>RÉSULTAT EXPÉRIMENTAL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
        <p:cNvGrpSpPr/>
        <p:nvPr/>
      </p:nvGrpSpPr>
      <p:grpSpPr>
        <a:xfrm>
          <a:off x="0" y="0"/>
          <a:ext cx="0" cy="0"/>
          <a:chOff x="0" y="0"/>
          <a:chExt cx="0" cy="0"/>
        </a:xfrm>
      </p:grpSpPr>
      <p:grpSp>
        <p:nvGrpSpPr>
          <p:cNvPr id="2" name="Group 2"/>
          <p:cNvGrpSpPr/>
          <p:nvPr/>
        </p:nvGrpSpPr>
        <p:grpSpPr>
          <a:xfrm>
            <a:off x="5158499" y="1140069"/>
            <a:ext cx="358824" cy="358824"/>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pic>
        <p:nvPicPr>
          <p:cNvPr id="6" name="Picture 6"/>
          <p:cNvPicPr>
            <a:picLocks noChangeAspect="1"/>
          </p:cNvPicPr>
          <p:nvPr/>
        </p:nvPicPr>
        <p:blipFill>
          <a:blip r:embed="rId2"/>
          <a:srcRect r="1099" b="10723"/>
          <a:stretch>
            <a:fillRect/>
          </a:stretch>
        </p:blipFill>
        <p:spPr>
          <a:xfrm>
            <a:off x="318254" y="5821810"/>
            <a:ext cx="4302308" cy="4182389"/>
          </a:xfrm>
          <a:prstGeom prst="rect">
            <a:avLst/>
          </a:prstGeom>
        </p:spPr>
      </p:pic>
      <p:pic>
        <p:nvPicPr>
          <p:cNvPr id="8" name="Picture 8"/>
          <p:cNvPicPr>
            <a:picLocks noChangeAspect="1"/>
          </p:cNvPicPr>
          <p:nvPr/>
        </p:nvPicPr>
        <p:blipFill>
          <a:blip r:embed="rId3"/>
          <a:srcRect l="4763" r="15590" b="5904"/>
          <a:stretch>
            <a:fillRect/>
          </a:stretch>
        </p:blipFill>
        <p:spPr>
          <a:xfrm>
            <a:off x="5158499" y="5597399"/>
            <a:ext cx="3911690" cy="4406801"/>
          </a:xfrm>
          <a:prstGeom prst="rect">
            <a:avLst/>
          </a:prstGeom>
        </p:spPr>
      </p:pic>
      <p:pic>
        <p:nvPicPr>
          <p:cNvPr id="10" name="Picture 10"/>
          <p:cNvPicPr>
            <a:picLocks noChangeAspect="1"/>
          </p:cNvPicPr>
          <p:nvPr/>
        </p:nvPicPr>
        <p:blipFill>
          <a:blip r:embed="rId4"/>
          <a:srcRect l="6358" r="6358" b="5450"/>
          <a:stretch>
            <a:fillRect/>
          </a:stretch>
        </p:blipFill>
        <p:spPr>
          <a:xfrm>
            <a:off x="9389321" y="5817765"/>
            <a:ext cx="3588631" cy="4186435"/>
          </a:xfrm>
          <a:prstGeom prst="rect">
            <a:avLst/>
          </a:prstGeom>
        </p:spPr>
      </p:pic>
      <p:pic>
        <p:nvPicPr>
          <p:cNvPr id="12" name="Picture 12"/>
          <p:cNvPicPr>
            <a:picLocks noChangeAspect="1"/>
          </p:cNvPicPr>
          <p:nvPr/>
        </p:nvPicPr>
        <p:blipFill>
          <a:blip r:embed="rId5"/>
          <a:srcRect r="10268"/>
          <a:stretch>
            <a:fillRect/>
          </a:stretch>
        </p:blipFill>
        <p:spPr>
          <a:xfrm>
            <a:off x="13614334" y="5648306"/>
            <a:ext cx="3972060" cy="4355894"/>
          </a:xfrm>
          <a:prstGeom prst="rect">
            <a:avLst/>
          </a:prstGeom>
        </p:spPr>
      </p:pic>
      <p:sp>
        <p:nvSpPr>
          <p:cNvPr id="13" name="TextBox 13"/>
          <p:cNvSpPr txBox="1"/>
          <p:nvPr/>
        </p:nvSpPr>
        <p:spPr>
          <a:xfrm>
            <a:off x="5927113" y="995948"/>
            <a:ext cx="4660344" cy="580390"/>
          </a:xfrm>
          <a:prstGeom prst="rect">
            <a:avLst/>
          </a:prstGeom>
        </p:spPr>
        <p:txBody>
          <a:bodyPr lIns="0" tIns="0" rIns="0" bIns="0" rtlCol="0" anchor="t">
            <a:spAutoFit/>
          </a:bodyPr>
          <a:lstStyle/>
          <a:p>
            <a:pPr marL="0" lvl="0" indent="0" algn="ctr">
              <a:lnSpc>
                <a:spcPts val="4759"/>
              </a:lnSpc>
              <a:spcBef>
                <a:spcPct val="0"/>
              </a:spcBef>
            </a:pPr>
            <a:r>
              <a:rPr lang="en-US" sz="3399" u="none">
                <a:solidFill>
                  <a:srgbClr val="004AAD"/>
                </a:solidFill>
                <a:latin typeface="Fira Sans Medium"/>
              </a:rPr>
              <a:t>Les résultats qualitatifs</a:t>
            </a:r>
          </a:p>
        </p:txBody>
      </p:sp>
      <p:sp>
        <p:nvSpPr>
          <p:cNvPr id="14" name="TextBox 14"/>
          <p:cNvSpPr txBox="1"/>
          <p:nvPr/>
        </p:nvSpPr>
        <p:spPr>
          <a:xfrm>
            <a:off x="6398872" y="271780"/>
            <a:ext cx="9428766" cy="756920"/>
          </a:xfrm>
          <a:prstGeom prst="rect">
            <a:avLst/>
          </a:prstGeom>
        </p:spPr>
        <p:txBody>
          <a:bodyPr lIns="0" tIns="0" rIns="0" bIns="0" rtlCol="0" anchor="t">
            <a:spAutoFit/>
          </a:bodyPr>
          <a:lstStyle/>
          <a:p>
            <a:pPr algn="l">
              <a:lnSpc>
                <a:spcPts val="5980"/>
              </a:lnSpc>
            </a:pPr>
            <a:r>
              <a:rPr lang="en-US" sz="5200" spc="52">
                <a:solidFill>
                  <a:srgbClr val="43C3DD"/>
                </a:solidFill>
                <a:latin typeface="League Spartan"/>
              </a:rPr>
              <a:t>RÉSULTAT EXPÉRIMENTAL</a:t>
            </a:r>
          </a:p>
        </p:txBody>
      </p:sp>
      <p:pic>
        <p:nvPicPr>
          <p:cNvPr id="16" name="Image 15">
            <a:extLst>
              <a:ext uri="{FF2B5EF4-FFF2-40B4-BE49-F238E27FC236}">
                <a16:creationId xmlns:a16="http://schemas.microsoft.com/office/drawing/2014/main" id="{026D137C-0A88-19DF-89EB-192C9AE3EA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5123" y="1777364"/>
            <a:ext cx="3292829" cy="3292829"/>
          </a:xfrm>
          <a:prstGeom prst="rect">
            <a:avLst/>
          </a:prstGeom>
        </p:spPr>
      </p:pic>
      <p:pic>
        <p:nvPicPr>
          <p:cNvPr id="18" name="Image 17">
            <a:extLst>
              <a:ext uri="{FF2B5EF4-FFF2-40B4-BE49-F238E27FC236}">
                <a16:creationId xmlns:a16="http://schemas.microsoft.com/office/drawing/2014/main" id="{734851F0-9D2F-9E0B-656B-98A91D9BE2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5950" y="1791651"/>
            <a:ext cx="3307116" cy="3307116"/>
          </a:xfrm>
          <a:prstGeom prst="rect">
            <a:avLst/>
          </a:prstGeom>
        </p:spPr>
      </p:pic>
      <p:pic>
        <p:nvPicPr>
          <p:cNvPr id="20" name="Image 19">
            <a:extLst>
              <a:ext uri="{FF2B5EF4-FFF2-40B4-BE49-F238E27FC236}">
                <a16:creationId xmlns:a16="http://schemas.microsoft.com/office/drawing/2014/main" id="{469AD509-F124-BF64-FC14-F824162A72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3684" y="1791651"/>
            <a:ext cx="3307116" cy="3307116"/>
          </a:xfrm>
          <a:prstGeom prst="rect">
            <a:avLst/>
          </a:prstGeom>
        </p:spPr>
      </p:pic>
      <p:pic>
        <p:nvPicPr>
          <p:cNvPr id="22" name="Image 21">
            <a:extLst>
              <a:ext uri="{FF2B5EF4-FFF2-40B4-BE49-F238E27FC236}">
                <a16:creationId xmlns:a16="http://schemas.microsoft.com/office/drawing/2014/main" id="{83A8B0AC-3C2D-8967-5FD3-C16C118B11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868400" y="1660242"/>
            <a:ext cx="3429000" cy="3429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
        <p:cNvGrpSpPr/>
        <p:nvPr/>
      </p:nvGrpSpPr>
      <p:grpSpPr>
        <a:xfrm>
          <a:off x="0" y="0"/>
          <a:ext cx="0" cy="0"/>
          <a:chOff x="0" y="0"/>
          <a:chExt cx="0" cy="0"/>
        </a:xfrm>
      </p:grpSpPr>
      <p:grpSp>
        <p:nvGrpSpPr>
          <p:cNvPr id="2" name="Group 2"/>
          <p:cNvGrpSpPr/>
          <p:nvPr/>
        </p:nvGrpSpPr>
        <p:grpSpPr>
          <a:xfrm>
            <a:off x="4777980" y="1750089"/>
            <a:ext cx="334901" cy="334901"/>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pic>
        <p:nvPicPr>
          <p:cNvPr id="5" name="Picture 5"/>
          <p:cNvPicPr>
            <a:picLocks noChangeAspect="1"/>
          </p:cNvPicPr>
          <p:nvPr/>
        </p:nvPicPr>
        <p:blipFill>
          <a:blip r:embed="rId2"/>
          <a:srcRect t="56"/>
          <a:stretch>
            <a:fillRect/>
          </a:stretch>
        </p:blipFill>
        <p:spPr>
          <a:xfrm>
            <a:off x="440303" y="3811280"/>
            <a:ext cx="6087045" cy="1573021"/>
          </a:xfrm>
          <a:prstGeom prst="rect">
            <a:avLst/>
          </a:prstGeom>
        </p:spPr>
      </p:pic>
      <p:pic>
        <p:nvPicPr>
          <p:cNvPr id="6" name="Picture 6"/>
          <p:cNvPicPr>
            <a:picLocks noChangeAspect="1"/>
          </p:cNvPicPr>
          <p:nvPr/>
        </p:nvPicPr>
        <p:blipFill>
          <a:blip r:embed="rId3"/>
          <a:srcRect l="605" r="605"/>
          <a:stretch>
            <a:fillRect/>
          </a:stretch>
        </p:blipFill>
        <p:spPr>
          <a:xfrm>
            <a:off x="9187246" y="3657579"/>
            <a:ext cx="6538935" cy="1726722"/>
          </a:xfrm>
          <a:prstGeom prst="rect">
            <a:avLst/>
          </a:prstGeom>
        </p:spPr>
      </p:pic>
      <p:pic>
        <p:nvPicPr>
          <p:cNvPr id="7" name="Picture 7"/>
          <p:cNvPicPr>
            <a:picLocks noChangeAspect="1"/>
          </p:cNvPicPr>
          <p:nvPr/>
        </p:nvPicPr>
        <p:blipFill>
          <a:blip r:embed="rId4"/>
          <a:srcRect l="1181" t="3456"/>
          <a:stretch>
            <a:fillRect/>
          </a:stretch>
        </p:blipFill>
        <p:spPr>
          <a:xfrm>
            <a:off x="440303" y="7330209"/>
            <a:ext cx="12760802" cy="1573020"/>
          </a:xfrm>
          <a:prstGeom prst="rect">
            <a:avLst/>
          </a:prstGeom>
        </p:spPr>
      </p:pic>
      <p:sp>
        <p:nvSpPr>
          <p:cNvPr id="8" name="TextBox 8"/>
          <p:cNvSpPr txBox="1"/>
          <p:nvPr/>
        </p:nvSpPr>
        <p:spPr>
          <a:xfrm>
            <a:off x="5594503" y="1594007"/>
            <a:ext cx="2701528" cy="580390"/>
          </a:xfrm>
          <a:prstGeom prst="rect">
            <a:avLst/>
          </a:prstGeom>
        </p:spPr>
        <p:txBody>
          <a:bodyPr lIns="0" tIns="0" rIns="0" bIns="0" rtlCol="0" anchor="t">
            <a:spAutoFit/>
          </a:bodyPr>
          <a:lstStyle/>
          <a:p>
            <a:pPr marL="0" lvl="0" indent="0" algn="ctr">
              <a:lnSpc>
                <a:spcPts val="4759"/>
              </a:lnSpc>
              <a:spcBef>
                <a:spcPct val="0"/>
              </a:spcBef>
            </a:pPr>
            <a:r>
              <a:rPr lang="en-US" sz="3399" u="none">
                <a:solidFill>
                  <a:srgbClr val="004AAD"/>
                </a:solidFill>
                <a:latin typeface="Fira Sans Medium"/>
              </a:rPr>
              <a:t>Comparaison </a:t>
            </a:r>
          </a:p>
        </p:txBody>
      </p:sp>
      <p:sp>
        <p:nvSpPr>
          <p:cNvPr id="9" name="TextBox 9"/>
          <p:cNvSpPr txBox="1"/>
          <p:nvPr/>
        </p:nvSpPr>
        <p:spPr>
          <a:xfrm>
            <a:off x="440303" y="2959946"/>
            <a:ext cx="2176179" cy="368248"/>
          </a:xfrm>
          <a:prstGeom prst="rect">
            <a:avLst/>
          </a:prstGeom>
        </p:spPr>
        <p:txBody>
          <a:bodyPr lIns="0" tIns="0" rIns="0" bIns="0" rtlCol="0" anchor="t">
            <a:spAutoFit/>
          </a:bodyPr>
          <a:lstStyle/>
          <a:p>
            <a:pPr algn="l">
              <a:lnSpc>
                <a:spcPts val="2885"/>
              </a:lnSpc>
            </a:pPr>
            <a:r>
              <a:rPr lang="en-US" sz="2508" spc="25">
                <a:solidFill>
                  <a:srgbClr val="5271FF"/>
                </a:solidFill>
                <a:latin typeface="League Spartan"/>
              </a:rPr>
              <a:t>DÉTECTION</a:t>
            </a:r>
          </a:p>
        </p:txBody>
      </p:sp>
      <p:sp>
        <p:nvSpPr>
          <p:cNvPr id="10" name="TextBox 10"/>
          <p:cNvSpPr txBox="1"/>
          <p:nvPr/>
        </p:nvSpPr>
        <p:spPr>
          <a:xfrm>
            <a:off x="9187246" y="2959946"/>
            <a:ext cx="3105967" cy="368248"/>
          </a:xfrm>
          <a:prstGeom prst="rect">
            <a:avLst/>
          </a:prstGeom>
        </p:spPr>
        <p:txBody>
          <a:bodyPr lIns="0" tIns="0" rIns="0" bIns="0" rtlCol="0" anchor="t">
            <a:spAutoFit/>
          </a:bodyPr>
          <a:lstStyle/>
          <a:p>
            <a:pPr algn="l">
              <a:lnSpc>
                <a:spcPts val="2885"/>
              </a:lnSpc>
            </a:pPr>
            <a:r>
              <a:rPr lang="en-US" sz="2508" spc="25">
                <a:solidFill>
                  <a:srgbClr val="5271FF"/>
                </a:solidFill>
                <a:latin typeface="League Spartan"/>
              </a:rPr>
              <a:t>SEGMENTATION</a:t>
            </a:r>
          </a:p>
        </p:txBody>
      </p:sp>
      <p:sp>
        <p:nvSpPr>
          <p:cNvPr id="11" name="TextBox 11"/>
          <p:cNvSpPr txBox="1"/>
          <p:nvPr/>
        </p:nvSpPr>
        <p:spPr>
          <a:xfrm>
            <a:off x="440303" y="6651856"/>
            <a:ext cx="5621159" cy="368248"/>
          </a:xfrm>
          <a:prstGeom prst="rect">
            <a:avLst/>
          </a:prstGeom>
        </p:spPr>
        <p:txBody>
          <a:bodyPr lIns="0" tIns="0" rIns="0" bIns="0" rtlCol="0" anchor="t">
            <a:spAutoFit/>
          </a:bodyPr>
          <a:lstStyle/>
          <a:p>
            <a:pPr algn="l">
              <a:lnSpc>
                <a:spcPts val="2885"/>
              </a:lnSpc>
            </a:pPr>
            <a:r>
              <a:rPr lang="en-US" sz="2508" spc="25">
                <a:solidFill>
                  <a:srgbClr val="5271FF"/>
                </a:solidFill>
                <a:latin typeface="League Spartan"/>
              </a:rPr>
              <a:t>DÉTECTION ET SEGMENTATION</a:t>
            </a:r>
          </a:p>
        </p:txBody>
      </p:sp>
      <p:sp>
        <p:nvSpPr>
          <p:cNvPr id="12" name="TextBox 12"/>
          <p:cNvSpPr txBox="1"/>
          <p:nvPr/>
        </p:nvSpPr>
        <p:spPr>
          <a:xfrm>
            <a:off x="6527348" y="816927"/>
            <a:ext cx="9428766" cy="756920"/>
          </a:xfrm>
          <a:prstGeom prst="rect">
            <a:avLst/>
          </a:prstGeom>
        </p:spPr>
        <p:txBody>
          <a:bodyPr lIns="0" tIns="0" rIns="0" bIns="0" rtlCol="0" anchor="t">
            <a:spAutoFit/>
          </a:bodyPr>
          <a:lstStyle/>
          <a:p>
            <a:pPr algn="l">
              <a:lnSpc>
                <a:spcPts val="5980"/>
              </a:lnSpc>
            </a:pPr>
            <a:r>
              <a:rPr lang="en-US" sz="5200" spc="52" dirty="0">
                <a:solidFill>
                  <a:srgbClr val="43C3DD"/>
                </a:solidFill>
                <a:latin typeface="League Spartan"/>
              </a:rPr>
              <a:t>RÉSULTAT EXPÉRIMENTAL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016BC9AE-2F90-7F98-3EC3-807193104049}"/>
              </a:ext>
            </a:extLst>
          </p:cNvPr>
          <p:cNvPicPr>
            <a:picLocks noChangeAspect="1"/>
          </p:cNvPicPr>
          <p:nvPr/>
        </p:nvPicPr>
        <p:blipFill>
          <a:blip r:embed="rId2"/>
          <a:srcRect l="327" r="327" b="21056"/>
          <a:stretch>
            <a:fillRect/>
          </a:stretch>
        </p:blipFill>
        <p:spPr>
          <a:xfrm>
            <a:off x="0" y="-224341"/>
            <a:ext cx="18288000" cy="10287000"/>
          </a:xfrm>
          <a:prstGeom prst="rect">
            <a:avLst/>
          </a:prstGeom>
        </p:spPr>
      </p:pic>
      <p:pic>
        <p:nvPicPr>
          <p:cNvPr id="2" name="Picture 2"/>
          <p:cNvPicPr>
            <a:picLocks noChangeAspect="1"/>
          </p:cNvPicPr>
          <p:nvPr/>
        </p:nvPicPr>
        <p:blipFill>
          <a:blip r:embed="rId3">
            <a:alphaModFix amt="15000"/>
          </a:blip>
          <a:srcRect l="327" r="327" b="91648"/>
          <a:stretch>
            <a:fillRect/>
          </a:stretch>
        </p:blipFill>
        <p:spPr>
          <a:xfrm>
            <a:off x="0" y="52892"/>
            <a:ext cx="18374493" cy="1093440"/>
          </a:xfrm>
          <a:prstGeom prst="rect">
            <a:avLst/>
          </a:prstGeom>
        </p:spPr>
      </p:pic>
      <p:grpSp>
        <p:nvGrpSpPr>
          <p:cNvPr id="3" name="Group 3"/>
          <p:cNvGrpSpPr/>
          <p:nvPr/>
        </p:nvGrpSpPr>
        <p:grpSpPr>
          <a:xfrm>
            <a:off x="4777980" y="1750089"/>
            <a:ext cx="334901" cy="334901"/>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6" name="TextBox 6"/>
          <p:cNvSpPr txBox="1"/>
          <p:nvPr/>
        </p:nvSpPr>
        <p:spPr>
          <a:xfrm>
            <a:off x="5938594" y="1594007"/>
            <a:ext cx="2672006" cy="580390"/>
          </a:xfrm>
          <a:prstGeom prst="rect">
            <a:avLst/>
          </a:prstGeom>
        </p:spPr>
        <p:txBody>
          <a:bodyPr wrap="square" lIns="0" tIns="0" rIns="0" bIns="0" rtlCol="0" anchor="t">
            <a:spAutoFit/>
          </a:bodyPr>
          <a:lstStyle/>
          <a:p>
            <a:pPr marL="0" lvl="0" indent="0" algn="ctr">
              <a:lnSpc>
                <a:spcPts val="4759"/>
              </a:lnSpc>
              <a:spcBef>
                <a:spcPct val="0"/>
              </a:spcBef>
            </a:pPr>
            <a:r>
              <a:rPr lang="en-US" sz="3399" u="none" dirty="0">
                <a:solidFill>
                  <a:srgbClr val="004AAD"/>
                </a:solidFill>
                <a:latin typeface="Fira Sans Medium"/>
              </a:rPr>
              <a:t>Limitation</a:t>
            </a:r>
          </a:p>
        </p:txBody>
      </p:sp>
      <p:sp>
        <p:nvSpPr>
          <p:cNvPr id="7" name="TextBox 7"/>
          <p:cNvSpPr txBox="1"/>
          <p:nvPr/>
        </p:nvSpPr>
        <p:spPr>
          <a:xfrm>
            <a:off x="430632" y="2891691"/>
            <a:ext cx="16828668" cy="976630"/>
          </a:xfrm>
          <a:prstGeom prst="rect">
            <a:avLst/>
          </a:prstGeom>
        </p:spPr>
        <p:txBody>
          <a:bodyPr lIns="0" tIns="0" rIns="0" bIns="0" rtlCol="0" anchor="t">
            <a:spAutoFit/>
          </a:bodyPr>
          <a:lstStyle/>
          <a:p>
            <a:pPr marL="457200" lvl="0" indent="-457200" algn="just">
              <a:lnSpc>
                <a:spcPts val="3919"/>
              </a:lnSpc>
              <a:spcBef>
                <a:spcPct val="0"/>
              </a:spcBef>
              <a:buFont typeface="Wingdings" panose="05000000000000000000" pitchFamily="2" charset="2"/>
              <a:buChar char="v"/>
            </a:pPr>
            <a:r>
              <a:rPr lang="en-US" sz="2799" u="none" dirty="0">
                <a:solidFill>
                  <a:srgbClr val="000000"/>
                </a:solidFill>
                <a:latin typeface="Fira Sans Light"/>
              </a:rPr>
              <a:t>Ne </a:t>
            </a:r>
            <a:r>
              <a:rPr lang="en-US" sz="2799" u="none" dirty="0" err="1">
                <a:solidFill>
                  <a:srgbClr val="000000"/>
                </a:solidFill>
                <a:latin typeface="Fira Sans Light"/>
              </a:rPr>
              <a:t>fonctionne</a:t>
            </a:r>
            <a:r>
              <a:rPr lang="en-US" sz="2799" u="none" dirty="0">
                <a:solidFill>
                  <a:srgbClr val="000000"/>
                </a:solidFill>
                <a:latin typeface="Fira Sans Light"/>
              </a:rPr>
              <a:t> que sur les images, il ne </a:t>
            </a:r>
            <a:r>
              <a:rPr lang="en-US" sz="2799" u="none" dirty="0" err="1">
                <a:solidFill>
                  <a:srgbClr val="000000"/>
                </a:solidFill>
                <a:latin typeface="Fira Sans Light"/>
              </a:rPr>
              <a:t>peut</a:t>
            </a:r>
            <a:r>
              <a:rPr lang="en-US" sz="2799" u="none" dirty="0">
                <a:solidFill>
                  <a:srgbClr val="000000"/>
                </a:solidFill>
                <a:latin typeface="Fira Sans Light"/>
              </a:rPr>
              <a:t> </a:t>
            </a:r>
            <a:r>
              <a:rPr lang="en-US" sz="2799" u="none" dirty="0" err="1">
                <a:solidFill>
                  <a:srgbClr val="000000"/>
                </a:solidFill>
                <a:latin typeface="Fira Sans Light"/>
              </a:rPr>
              <a:t>donc</a:t>
            </a:r>
            <a:r>
              <a:rPr lang="en-US" sz="2799" u="none" dirty="0">
                <a:solidFill>
                  <a:srgbClr val="000000"/>
                </a:solidFill>
                <a:latin typeface="Fira Sans Light"/>
              </a:rPr>
              <a:t> pas explorer les </a:t>
            </a:r>
            <a:r>
              <a:rPr lang="en-US" sz="2799" u="none" dirty="0" err="1">
                <a:solidFill>
                  <a:srgbClr val="000000"/>
                </a:solidFill>
                <a:latin typeface="Fira Sans Light"/>
              </a:rPr>
              <a:t>informations</a:t>
            </a:r>
            <a:r>
              <a:rPr lang="en-US" sz="2799" u="none" dirty="0">
                <a:solidFill>
                  <a:srgbClr val="000000"/>
                </a:solidFill>
                <a:latin typeface="Fira Sans Light"/>
              </a:rPr>
              <a:t> </a:t>
            </a:r>
            <a:r>
              <a:rPr lang="en-US" sz="2799" u="none" dirty="0" err="1">
                <a:solidFill>
                  <a:srgbClr val="000000"/>
                </a:solidFill>
                <a:latin typeface="Fira Sans Light"/>
              </a:rPr>
              <a:t>temporelles</a:t>
            </a:r>
            <a:r>
              <a:rPr lang="en-US" sz="2799" u="none" dirty="0">
                <a:solidFill>
                  <a:srgbClr val="000000"/>
                </a:solidFill>
                <a:latin typeface="Fira Sans Light"/>
              </a:rPr>
              <a:t> de </a:t>
            </a:r>
            <a:r>
              <a:rPr lang="en-US" sz="2799" u="none" dirty="0" err="1">
                <a:solidFill>
                  <a:srgbClr val="000000"/>
                </a:solidFill>
                <a:latin typeface="Fira Sans Light"/>
              </a:rPr>
              <a:t>l'objet</a:t>
            </a:r>
            <a:r>
              <a:rPr lang="en-US" sz="2799" u="none" dirty="0">
                <a:solidFill>
                  <a:srgbClr val="000000"/>
                </a:solidFill>
                <a:latin typeface="Fira Sans Light"/>
              </a:rPr>
              <a:t> </a:t>
            </a:r>
            <a:r>
              <a:rPr lang="en-US" sz="2799" u="none" dirty="0" err="1">
                <a:solidFill>
                  <a:srgbClr val="000000"/>
                </a:solidFill>
                <a:latin typeface="Fira Sans Light"/>
              </a:rPr>
              <a:t>d'intérêt</a:t>
            </a:r>
            <a:r>
              <a:rPr lang="en-US" sz="2799" u="none" dirty="0">
                <a:solidFill>
                  <a:srgbClr val="000000"/>
                </a:solidFill>
                <a:latin typeface="Fira Sans Light"/>
              </a:rPr>
              <a:t> dans un cadre </a:t>
            </a:r>
            <a:r>
              <a:rPr lang="en-US" sz="2799" u="none" dirty="0" err="1">
                <a:solidFill>
                  <a:srgbClr val="000000"/>
                </a:solidFill>
                <a:latin typeface="Fira Sans Light"/>
              </a:rPr>
              <a:t>dynamique</a:t>
            </a:r>
            <a:endParaRPr lang="en-US" sz="2799" u="none" dirty="0">
              <a:solidFill>
                <a:srgbClr val="000000"/>
              </a:solidFill>
              <a:latin typeface="Fira Sans Light"/>
            </a:endParaRPr>
          </a:p>
        </p:txBody>
      </p:sp>
      <p:sp>
        <p:nvSpPr>
          <p:cNvPr id="9" name="TextBox 9"/>
          <p:cNvSpPr txBox="1"/>
          <p:nvPr/>
        </p:nvSpPr>
        <p:spPr>
          <a:xfrm>
            <a:off x="430632" y="4411246"/>
            <a:ext cx="14275968" cy="470193"/>
          </a:xfrm>
          <a:prstGeom prst="rect">
            <a:avLst/>
          </a:prstGeom>
        </p:spPr>
        <p:txBody>
          <a:bodyPr wrap="square" lIns="0" tIns="0" rIns="0" bIns="0" rtlCol="0" anchor="t">
            <a:spAutoFit/>
          </a:bodyPr>
          <a:lstStyle/>
          <a:p>
            <a:pPr marL="457200" lvl="0" indent="-457200" algn="just">
              <a:lnSpc>
                <a:spcPts val="3919"/>
              </a:lnSpc>
              <a:spcBef>
                <a:spcPct val="0"/>
              </a:spcBef>
              <a:buFont typeface="Wingdings" panose="05000000000000000000" pitchFamily="2" charset="2"/>
              <a:buChar char="v"/>
            </a:pPr>
            <a:r>
              <a:rPr lang="en-US" sz="2799" u="none" dirty="0">
                <a:solidFill>
                  <a:srgbClr val="000000"/>
                </a:solidFill>
                <a:latin typeface="Fira Sans Light"/>
              </a:rPr>
              <a:t>Formation </a:t>
            </a:r>
            <a:r>
              <a:rPr lang="en-US" sz="2799" u="none" dirty="0" err="1">
                <a:solidFill>
                  <a:srgbClr val="000000"/>
                </a:solidFill>
                <a:latin typeface="Fira Sans Light"/>
              </a:rPr>
              <a:t>supervisée</a:t>
            </a:r>
            <a:r>
              <a:rPr lang="en-US" sz="2799" u="none" dirty="0">
                <a:solidFill>
                  <a:srgbClr val="000000"/>
                </a:solidFill>
                <a:latin typeface="Fira Sans Light"/>
              </a:rPr>
              <a:t>, il </a:t>
            </a:r>
            <a:r>
              <a:rPr lang="en-US" sz="2799" u="none" dirty="0" err="1">
                <a:solidFill>
                  <a:srgbClr val="000000"/>
                </a:solidFill>
                <a:latin typeface="Fira Sans Light"/>
              </a:rPr>
              <a:t>est</a:t>
            </a:r>
            <a:r>
              <a:rPr lang="en-US" sz="2799" u="none" dirty="0">
                <a:solidFill>
                  <a:srgbClr val="000000"/>
                </a:solidFill>
                <a:latin typeface="Fira Sans Light"/>
              </a:rPr>
              <a:t> </a:t>
            </a:r>
            <a:r>
              <a:rPr lang="en-US" sz="2799" u="none" dirty="0" err="1">
                <a:solidFill>
                  <a:srgbClr val="000000"/>
                </a:solidFill>
                <a:latin typeface="Fira Sans Light"/>
              </a:rPr>
              <a:t>donc</a:t>
            </a:r>
            <a:r>
              <a:rPr lang="en-US" sz="2799" u="none" dirty="0">
                <a:solidFill>
                  <a:srgbClr val="000000"/>
                </a:solidFill>
                <a:latin typeface="Fira Sans Light"/>
              </a:rPr>
              <a:t> très difficile </a:t>
            </a:r>
            <a:r>
              <a:rPr lang="en-US" sz="2799" u="none" dirty="0" err="1">
                <a:solidFill>
                  <a:srgbClr val="000000"/>
                </a:solidFill>
                <a:latin typeface="Fira Sans Light"/>
              </a:rPr>
              <a:t>d'obtenir</a:t>
            </a:r>
            <a:r>
              <a:rPr lang="en-US" sz="2799" u="none" dirty="0">
                <a:solidFill>
                  <a:srgbClr val="000000"/>
                </a:solidFill>
                <a:latin typeface="Fira Sans Light"/>
              </a:rPr>
              <a:t> des </a:t>
            </a:r>
            <a:r>
              <a:rPr lang="en-US" sz="2799" u="none" dirty="0" err="1">
                <a:solidFill>
                  <a:srgbClr val="000000"/>
                </a:solidFill>
                <a:latin typeface="Fira Sans Light"/>
              </a:rPr>
              <a:t>étiquettes</a:t>
            </a:r>
            <a:r>
              <a:rPr lang="en-US" sz="2799" u="none" dirty="0">
                <a:solidFill>
                  <a:srgbClr val="000000"/>
                </a:solidFill>
                <a:latin typeface="Fira Sans Light"/>
              </a:rPr>
              <a:t> de </a:t>
            </a:r>
            <a:r>
              <a:rPr lang="en-US" sz="2799" u="none" dirty="0" err="1">
                <a:solidFill>
                  <a:srgbClr val="000000"/>
                </a:solidFill>
                <a:latin typeface="Fira Sans Light"/>
              </a:rPr>
              <a:t>données</a:t>
            </a:r>
            <a:endParaRPr lang="en-US" sz="2799" u="none" dirty="0">
              <a:solidFill>
                <a:srgbClr val="000000"/>
              </a:solidFill>
              <a:latin typeface="Fira Sans Light"/>
            </a:endParaRPr>
          </a:p>
        </p:txBody>
      </p:sp>
      <p:sp>
        <p:nvSpPr>
          <p:cNvPr id="10" name="TextBox 10"/>
          <p:cNvSpPr txBox="1"/>
          <p:nvPr/>
        </p:nvSpPr>
        <p:spPr>
          <a:xfrm>
            <a:off x="430632" y="5338565"/>
            <a:ext cx="16637280" cy="481330"/>
          </a:xfrm>
          <a:prstGeom prst="rect">
            <a:avLst/>
          </a:prstGeom>
        </p:spPr>
        <p:txBody>
          <a:bodyPr lIns="0" tIns="0" rIns="0" bIns="0" rtlCol="0" anchor="t">
            <a:spAutoFit/>
          </a:bodyPr>
          <a:lstStyle/>
          <a:p>
            <a:pPr marL="457200" lvl="0" indent="-457200" algn="just">
              <a:lnSpc>
                <a:spcPts val="3919"/>
              </a:lnSpc>
              <a:spcBef>
                <a:spcPct val="0"/>
              </a:spcBef>
              <a:buFont typeface="Wingdings" panose="05000000000000000000" pitchFamily="2" charset="2"/>
              <a:buChar char="v"/>
            </a:pPr>
            <a:r>
              <a:rPr lang="en-US" sz="2799" u="none" dirty="0">
                <a:solidFill>
                  <a:srgbClr val="000000"/>
                </a:solidFill>
                <a:latin typeface="Fira Sans Light"/>
              </a:rPr>
              <a:t>Prendre </a:t>
            </a:r>
            <a:r>
              <a:rPr lang="en-US" sz="2799" u="none" dirty="0" err="1">
                <a:solidFill>
                  <a:srgbClr val="000000"/>
                </a:solidFill>
                <a:latin typeface="Fira Sans Light"/>
              </a:rPr>
              <a:t>plusieurs</a:t>
            </a:r>
            <a:r>
              <a:rPr lang="en-US" sz="2799" u="none" dirty="0">
                <a:solidFill>
                  <a:srgbClr val="000000"/>
                </a:solidFill>
                <a:latin typeface="Fira Sans Light"/>
              </a:rPr>
              <a:t> temps pour </a:t>
            </a:r>
            <a:r>
              <a:rPr lang="en-US" sz="2799" u="none" dirty="0" err="1">
                <a:solidFill>
                  <a:srgbClr val="000000"/>
                </a:solidFill>
                <a:latin typeface="Fira Sans Light"/>
              </a:rPr>
              <a:t>entrainée</a:t>
            </a:r>
            <a:r>
              <a:rPr lang="en-US" sz="2799" u="none" dirty="0">
                <a:solidFill>
                  <a:srgbClr val="000000"/>
                </a:solidFill>
                <a:latin typeface="Fira Sans Light"/>
              </a:rPr>
              <a:t> les </a:t>
            </a:r>
            <a:r>
              <a:rPr lang="en-US" sz="2799" u="none" dirty="0" err="1">
                <a:solidFill>
                  <a:srgbClr val="000000"/>
                </a:solidFill>
                <a:latin typeface="Fira Sans Light"/>
              </a:rPr>
              <a:t>poids</a:t>
            </a:r>
            <a:r>
              <a:rPr lang="en-US" sz="2799" u="none" dirty="0">
                <a:solidFill>
                  <a:srgbClr val="000000"/>
                </a:solidFill>
                <a:latin typeface="Fira Sans Light"/>
              </a:rPr>
              <a:t> </a:t>
            </a:r>
            <a:r>
              <a:rPr lang="en-US" sz="2799" dirty="0">
                <a:solidFill>
                  <a:srgbClr val="000000"/>
                </a:solidFill>
                <a:latin typeface="Fira Sans Light"/>
              </a:rPr>
              <a:t> </a:t>
            </a:r>
            <a:endParaRPr lang="en-US" sz="2799" u="none" dirty="0">
              <a:solidFill>
                <a:srgbClr val="000000"/>
              </a:solidFill>
              <a:latin typeface="Fira Sans Light"/>
            </a:endParaRPr>
          </a:p>
        </p:txBody>
      </p:sp>
      <p:sp>
        <p:nvSpPr>
          <p:cNvPr id="11" name="TextBox 11"/>
          <p:cNvSpPr txBox="1"/>
          <p:nvPr/>
        </p:nvSpPr>
        <p:spPr>
          <a:xfrm>
            <a:off x="430632" y="6362820"/>
            <a:ext cx="14895613" cy="481330"/>
          </a:xfrm>
          <a:prstGeom prst="rect">
            <a:avLst/>
          </a:prstGeom>
        </p:spPr>
        <p:txBody>
          <a:bodyPr lIns="0" tIns="0" rIns="0" bIns="0" rtlCol="0" anchor="t">
            <a:spAutoFit/>
          </a:bodyPr>
          <a:lstStyle/>
          <a:p>
            <a:pPr marL="457200" lvl="0" indent="-457200" algn="just">
              <a:lnSpc>
                <a:spcPts val="3919"/>
              </a:lnSpc>
              <a:spcBef>
                <a:spcPct val="0"/>
              </a:spcBef>
              <a:buFont typeface="Wingdings" panose="05000000000000000000" pitchFamily="2" charset="2"/>
              <a:buChar char="v"/>
            </a:pPr>
            <a:r>
              <a:rPr lang="en-US" sz="2799" u="none" dirty="0" err="1">
                <a:solidFill>
                  <a:srgbClr val="000000"/>
                </a:solidFill>
                <a:latin typeface="Fira Sans Light"/>
              </a:rPr>
              <a:t>Problème</a:t>
            </a:r>
            <a:r>
              <a:rPr lang="en-US" sz="2799" u="none" dirty="0">
                <a:solidFill>
                  <a:srgbClr val="000000"/>
                </a:solidFill>
                <a:latin typeface="Fira Sans Light"/>
              </a:rPr>
              <a:t> de </a:t>
            </a:r>
            <a:r>
              <a:rPr lang="en-US" sz="2799" u="none" dirty="0" err="1">
                <a:solidFill>
                  <a:srgbClr val="000000"/>
                </a:solidFill>
                <a:latin typeface="Fira Sans Light"/>
              </a:rPr>
              <a:t>trouver</a:t>
            </a:r>
            <a:r>
              <a:rPr lang="en-US" sz="2799" u="none" dirty="0">
                <a:solidFill>
                  <a:srgbClr val="000000"/>
                </a:solidFill>
                <a:latin typeface="Fira Sans Light"/>
              </a:rPr>
              <a:t> un dataset avec </a:t>
            </a:r>
            <a:r>
              <a:rPr lang="en-US" sz="2799" dirty="0" err="1">
                <a:solidFill>
                  <a:srgbClr val="000000"/>
                </a:solidFill>
                <a:latin typeface="Fira Sans Light"/>
              </a:rPr>
              <a:t>l’</a:t>
            </a:r>
            <a:r>
              <a:rPr lang="en-US" sz="2799" u="none" dirty="0" err="1">
                <a:solidFill>
                  <a:srgbClr val="000000"/>
                </a:solidFill>
                <a:latin typeface="Fira Sans Light"/>
              </a:rPr>
              <a:t>annotation</a:t>
            </a:r>
            <a:endParaRPr lang="en-US" sz="2799" u="none" dirty="0">
              <a:solidFill>
                <a:srgbClr val="000000"/>
              </a:solidFill>
              <a:latin typeface="Fira Sans Light"/>
            </a:endParaRPr>
          </a:p>
        </p:txBody>
      </p:sp>
      <p:sp>
        <p:nvSpPr>
          <p:cNvPr id="12" name="TextBox 12"/>
          <p:cNvSpPr txBox="1"/>
          <p:nvPr/>
        </p:nvSpPr>
        <p:spPr>
          <a:xfrm>
            <a:off x="6374948" y="664527"/>
            <a:ext cx="10884352" cy="756920"/>
          </a:xfrm>
          <a:prstGeom prst="rect">
            <a:avLst/>
          </a:prstGeom>
        </p:spPr>
        <p:txBody>
          <a:bodyPr lIns="0" tIns="0" rIns="0" bIns="0" rtlCol="0" anchor="t">
            <a:spAutoFit/>
          </a:bodyPr>
          <a:lstStyle/>
          <a:p>
            <a:pPr algn="l">
              <a:lnSpc>
                <a:spcPts val="5980"/>
              </a:lnSpc>
            </a:pPr>
            <a:r>
              <a:rPr lang="en-US" sz="5200" spc="52">
                <a:solidFill>
                  <a:srgbClr val="43C3DD"/>
                </a:solidFill>
                <a:latin typeface="League Spartan"/>
              </a:rPr>
              <a:t>CONCLUSION ET PERSPECTIVE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7" r="327" b="21056"/>
          <a:stretch>
            <a:fillRect/>
          </a:stretch>
        </p:blipFill>
        <p:spPr>
          <a:xfrm>
            <a:off x="0" y="-114300"/>
            <a:ext cx="18288000" cy="10287000"/>
          </a:xfrm>
          <a:prstGeom prst="rect">
            <a:avLst/>
          </a:prstGeom>
        </p:spPr>
      </p:pic>
      <p:grpSp>
        <p:nvGrpSpPr>
          <p:cNvPr id="3" name="Group 3"/>
          <p:cNvGrpSpPr/>
          <p:nvPr/>
        </p:nvGrpSpPr>
        <p:grpSpPr>
          <a:xfrm>
            <a:off x="4777980" y="1750089"/>
            <a:ext cx="334901" cy="334901"/>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6" name="TextBox 6"/>
          <p:cNvSpPr txBox="1"/>
          <p:nvPr/>
        </p:nvSpPr>
        <p:spPr>
          <a:xfrm>
            <a:off x="5791850" y="1594007"/>
            <a:ext cx="2306836" cy="580390"/>
          </a:xfrm>
          <a:prstGeom prst="rect">
            <a:avLst/>
          </a:prstGeom>
        </p:spPr>
        <p:txBody>
          <a:bodyPr lIns="0" tIns="0" rIns="0" bIns="0" rtlCol="0" anchor="t">
            <a:spAutoFit/>
          </a:bodyPr>
          <a:lstStyle/>
          <a:p>
            <a:pPr marL="0" lvl="0" indent="0" algn="ctr">
              <a:lnSpc>
                <a:spcPts val="4759"/>
              </a:lnSpc>
              <a:spcBef>
                <a:spcPct val="0"/>
              </a:spcBef>
            </a:pPr>
            <a:r>
              <a:rPr lang="en-US" sz="3399" u="none">
                <a:solidFill>
                  <a:srgbClr val="004AAD"/>
                </a:solidFill>
                <a:latin typeface="Fira Sans Medium"/>
              </a:rPr>
              <a:t>Perspective</a:t>
            </a:r>
          </a:p>
        </p:txBody>
      </p:sp>
      <p:sp>
        <p:nvSpPr>
          <p:cNvPr id="7" name="TextBox 7"/>
          <p:cNvSpPr txBox="1"/>
          <p:nvPr/>
        </p:nvSpPr>
        <p:spPr>
          <a:xfrm>
            <a:off x="6374948" y="664527"/>
            <a:ext cx="10884352" cy="756920"/>
          </a:xfrm>
          <a:prstGeom prst="rect">
            <a:avLst/>
          </a:prstGeom>
        </p:spPr>
        <p:txBody>
          <a:bodyPr lIns="0" tIns="0" rIns="0" bIns="0" rtlCol="0" anchor="t">
            <a:spAutoFit/>
          </a:bodyPr>
          <a:lstStyle/>
          <a:p>
            <a:pPr algn="l">
              <a:lnSpc>
                <a:spcPts val="5980"/>
              </a:lnSpc>
            </a:pPr>
            <a:r>
              <a:rPr lang="en-US" sz="5200" spc="52">
                <a:solidFill>
                  <a:srgbClr val="43C3DD"/>
                </a:solidFill>
                <a:latin typeface="League Spartan"/>
              </a:rPr>
              <a:t>CONCLUSION ET PERSPECTIVE</a:t>
            </a:r>
          </a:p>
        </p:txBody>
      </p:sp>
      <p:sp>
        <p:nvSpPr>
          <p:cNvPr id="8" name="TextBox 8"/>
          <p:cNvSpPr txBox="1"/>
          <p:nvPr/>
        </p:nvSpPr>
        <p:spPr>
          <a:xfrm>
            <a:off x="358852" y="2761852"/>
            <a:ext cx="17474611" cy="2462530"/>
          </a:xfrm>
          <a:prstGeom prst="rect">
            <a:avLst/>
          </a:prstGeom>
        </p:spPr>
        <p:txBody>
          <a:bodyPr lIns="0" tIns="0" rIns="0" bIns="0" rtlCol="0" anchor="t">
            <a:spAutoFit/>
          </a:bodyPr>
          <a:lstStyle/>
          <a:p>
            <a:pPr marL="0" lvl="0" indent="0" algn="just">
              <a:lnSpc>
                <a:spcPts val="3919"/>
              </a:lnSpc>
              <a:spcBef>
                <a:spcPct val="0"/>
              </a:spcBef>
            </a:pPr>
            <a:r>
              <a:rPr lang="en-US" sz="2799" u="none" dirty="0">
                <a:solidFill>
                  <a:srgbClr val="000000"/>
                </a:solidFill>
                <a:latin typeface="Fira Sans Light"/>
              </a:rPr>
              <a:t>les types de cancers benign et malignant </a:t>
            </a:r>
            <a:r>
              <a:rPr lang="en-US" sz="2799" u="none" dirty="0" err="1">
                <a:solidFill>
                  <a:srgbClr val="000000"/>
                </a:solidFill>
                <a:latin typeface="Fira Sans Light"/>
              </a:rPr>
              <a:t>sont</a:t>
            </a:r>
            <a:r>
              <a:rPr lang="en-US" sz="2799" u="none" dirty="0">
                <a:solidFill>
                  <a:srgbClr val="000000"/>
                </a:solidFill>
                <a:latin typeface="Fira Sans Light"/>
              </a:rPr>
              <a:t> des maladies </a:t>
            </a:r>
            <a:r>
              <a:rPr lang="en-US" sz="2799" u="none" dirty="0" err="1">
                <a:solidFill>
                  <a:srgbClr val="000000"/>
                </a:solidFill>
                <a:latin typeface="Fira Sans Light"/>
              </a:rPr>
              <a:t>courantes</a:t>
            </a:r>
            <a:r>
              <a:rPr lang="en-US" sz="2799" u="none" dirty="0">
                <a:solidFill>
                  <a:srgbClr val="000000"/>
                </a:solidFill>
                <a:latin typeface="Fira Sans Light"/>
              </a:rPr>
              <a:t>.</a:t>
            </a:r>
          </a:p>
          <a:p>
            <a:pPr marL="0" lvl="0" indent="0" algn="just">
              <a:lnSpc>
                <a:spcPts val="3919"/>
              </a:lnSpc>
              <a:spcBef>
                <a:spcPct val="0"/>
              </a:spcBef>
            </a:pPr>
            <a:r>
              <a:rPr lang="en-US" sz="2799" u="none" dirty="0">
                <a:solidFill>
                  <a:srgbClr val="000000"/>
                </a:solidFill>
                <a:latin typeface="Fira Sans Light"/>
              </a:rPr>
              <a:t>Il a </a:t>
            </a:r>
            <a:r>
              <a:rPr lang="en-US" sz="2799" u="none" dirty="0" err="1">
                <a:solidFill>
                  <a:srgbClr val="000000"/>
                </a:solidFill>
                <a:latin typeface="Fira Sans Light"/>
              </a:rPr>
              <a:t>été</a:t>
            </a:r>
            <a:r>
              <a:rPr lang="en-US" sz="2799" u="none" dirty="0">
                <a:solidFill>
                  <a:srgbClr val="000000"/>
                </a:solidFill>
                <a:latin typeface="Fira Sans Light"/>
              </a:rPr>
              <a:t> </a:t>
            </a:r>
            <a:r>
              <a:rPr lang="en-US" sz="2799" u="none" dirty="0" err="1">
                <a:solidFill>
                  <a:srgbClr val="000000"/>
                </a:solidFill>
                <a:latin typeface="Fira Sans Light"/>
              </a:rPr>
              <a:t>démontré</a:t>
            </a:r>
            <a:r>
              <a:rPr lang="en-US" sz="2799" u="none" dirty="0">
                <a:solidFill>
                  <a:srgbClr val="000000"/>
                </a:solidFill>
                <a:latin typeface="Fira Sans Light"/>
              </a:rPr>
              <a:t> </a:t>
            </a:r>
            <a:r>
              <a:rPr lang="en-US" sz="2799" u="none" dirty="0" err="1">
                <a:solidFill>
                  <a:srgbClr val="000000"/>
                </a:solidFill>
                <a:latin typeface="Fira Sans Light"/>
              </a:rPr>
              <a:t>qu'un</a:t>
            </a:r>
            <a:r>
              <a:rPr lang="en-US" sz="2799" u="none" dirty="0">
                <a:solidFill>
                  <a:srgbClr val="000000"/>
                </a:solidFill>
                <a:latin typeface="Fira Sans Light"/>
              </a:rPr>
              <a:t> diagnostic </a:t>
            </a:r>
            <a:r>
              <a:rPr lang="en-US" sz="2799" u="none" dirty="0" err="1">
                <a:solidFill>
                  <a:srgbClr val="000000"/>
                </a:solidFill>
                <a:latin typeface="Fira Sans Light"/>
              </a:rPr>
              <a:t>précoce</a:t>
            </a:r>
            <a:r>
              <a:rPr lang="en-US" sz="2799" u="none" dirty="0">
                <a:solidFill>
                  <a:srgbClr val="000000"/>
                </a:solidFill>
                <a:latin typeface="Fira Sans Light"/>
              </a:rPr>
              <a:t> </a:t>
            </a:r>
            <a:r>
              <a:rPr lang="en-US" sz="2799" u="none" dirty="0" err="1">
                <a:solidFill>
                  <a:srgbClr val="000000"/>
                </a:solidFill>
                <a:latin typeface="Fira Sans Light"/>
              </a:rPr>
              <a:t>réduit</a:t>
            </a:r>
            <a:r>
              <a:rPr lang="en-US" sz="2799" u="none" dirty="0">
                <a:solidFill>
                  <a:srgbClr val="000000"/>
                </a:solidFill>
                <a:latin typeface="Fira Sans Light"/>
              </a:rPr>
              <a:t> </a:t>
            </a:r>
            <a:r>
              <a:rPr lang="en-US" sz="2799" u="none" dirty="0" err="1">
                <a:solidFill>
                  <a:srgbClr val="000000"/>
                </a:solidFill>
                <a:latin typeface="Fira Sans Light"/>
              </a:rPr>
              <a:t>considérablement</a:t>
            </a:r>
            <a:r>
              <a:rPr lang="en-US" sz="2799" u="none" dirty="0">
                <a:solidFill>
                  <a:srgbClr val="000000"/>
                </a:solidFill>
                <a:latin typeface="Fira Sans Light"/>
              </a:rPr>
              <a:t> le temps de </a:t>
            </a:r>
            <a:r>
              <a:rPr lang="en-US" sz="2799" u="none" dirty="0" err="1">
                <a:solidFill>
                  <a:srgbClr val="000000"/>
                </a:solidFill>
                <a:latin typeface="Fira Sans Light"/>
              </a:rPr>
              <a:t>traitement</a:t>
            </a:r>
            <a:r>
              <a:rPr lang="en-US" sz="2799" u="none" dirty="0">
                <a:solidFill>
                  <a:srgbClr val="000000"/>
                </a:solidFill>
                <a:latin typeface="Fira Sans Light"/>
              </a:rPr>
              <a:t>, le </a:t>
            </a:r>
            <a:r>
              <a:rPr lang="en-US" sz="2799" u="none" dirty="0" err="1">
                <a:solidFill>
                  <a:srgbClr val="000000"/>
                </a:solidFill>
                <a:latin typeface="Fira Sans Light"/>
              </a:rPr>
              <a:t>coût</a:t>
            </a:r>
            <a:r>
              <a:rPr lang="en-US" sz="2799" u="none" dirty="0">
                <a:solidFill>
                  <a:srgbClr val="000000"/>
                </a:solidFill>
                <a:latin typeface="Fira Sans Light"/>
              </a:rPr>
              <a:t> et la </a:t>
            </a:r>
            <a:r>
              <a:rPr lang="en-US" sz="2799" u="none" dirty="0" err="1">
                <a:solidFill>
                  <a:srgbClr val="000000"/>
                </a:solidFill>
                <a:latin typeface="Fira Sans Light"/>
              </a:rPr>
              <a:t>souffrance</a:t>
            </a:r>
            <a:r>
              <a:rPr lang="en-US" sz="2799" u="none" dirty="0">
                <a:solidFill>
                  <a:srgbClr val="000000"/>
                </a:solidFill>
                <a:latin typeface="Fira Sans Light"/>
              </a:rPr>
              <a:t> des </a:t>
            </a:r>
            <a:r>
              <a:rPr lang="en-US" sz="2799" u="none" dirty="0" err="1">
                <a:solidFill>
                  <a:srgbClr val="000000"/>
                </a:solidFill>
                <a:latin typeface="Fira Sans Light"/>
              </a:rPr>
              <a:t>modalités</a:t>
            </a:r>
            <a:r>
              <a:rPr lang="en-US" sz="2799" u="none" dirty="0">
                <a:solidFill>
                  <a:srgbClr val="000000"/>
                </a:solidFill>
                <a:latin typeface="Fira Sans Light"/>
              </a:rPr>
              <a:t> de </a:t>
            </a:r>
            <a:r>
              <a:rPr lang="en-US" sz="2799" u="none" dirty="0" err="1">
                <a:solidFill>
                  <a:srgbClr val="000000"/>
                </a:solidFill>
                <a:latin typeface="Fira Sans Light"/>
              </a:rPr>
              <a:t>traitement</a:t>
            </a:r>
            <a:r>
              <a:rPr lang="en-US" sz="2799" u="none" dirty="0">
                <a:solidFill>
                  <a:srgbClr val="000000"/>
                </a:solidFill>
                <a:latin typeface="Fira Sans Light"/>
              </a:rPr>
              <a:t>. Le </a:t>
            </a:r>
            <a:r>
              <a:rPr lang="en-US" sz="2799" u="none" dirty="0" err="1">
                <a:solidFill>
                  <a:srgbClr val="000000"/>
                </a:solidFill>
                <a:latin typeface="Fira Sans Light"/>
              </a:rPr>
              <a:t>modèle</a:t>
            </a:r>
            <a:r>
              <a:rPr lang="en-US" sz="2799" u="none" dirty="0">
                <a:solidFill>
                  <a:srgbClr val="000000"/>
                </a:solidFill>
                <a:latin typeface="Fira Sans Light"/>
              </a:rPr>
              <a:t> Mask R CNN </a:t>
            </a:r>
            <a:r>
              <a:rPr lang="en-US" sz="2799" u="none" dirty="0" err="1">
                <a:solidFill>
                  <a:srgbClr val="000000"/>
                </a:solidFill>
                <a:latin typeface="Fira Sans Light"/>
              </a:rPr>
              <a:t>permet</a:t>
            </a:r>
            <a:r>
              <a:rPr lang="en-US" sz="2799" u="none" dirty="0">
                <a:solidFill>
                  <a:srgbClr val="000000"/>
                </a:solidFill>
                <a:latin typeface="Fira Sans Light"/>
              </a:rPr>
              <a:t> de </a:t>
            </a:r>
            <a:r>
              <a:rPr lang="en-US" sz="2799" u="none" dirty="0" err="1">
                <a:solidFill>
                  <a:srgbClr val="000000"/>
                </a:solidFill>
                <a:latin typeface="Fira Sans Light"/>
              </a:rPr>
              <a:t>détecter</a:t>
            </a:r>
            <a:r>
              <a:rPr lang="en-US" sz="2799" u="none" dirty="0">
                <a:solidFill>
                  <a:srgbClr val="000000"/>
                </a:solidFill>
                <a:latin typeface="Fira Sans Light"/>
              </a:rPr>
              <a:t> et </a:t>
            </a:r>
            <a:r>
              <a:rPr lang="en-US" sz="2799" u="none" dirty="0" err="1">
                <a:solidFill>
                  <a:srgbClr val="000000"/>
                </a:solidFill>
                <a:latin typeface="Fira Sans Light"/>
              </a:rPr>
              <a:t>segmenter</a:t>
            </a:r>
            <a:r>
              <a:rPr lang="en-US" sz="2799" u="none" dirty="0">
                <a:solidFill>
                  <a:srgbClr val="000000"/>
                </a:solidFill>
                <a:latin typeface="Fira Sans Light"/>
              </a:rPr>
              <a:t> les cancers de la </a:t>
            </a:r>
            <a:r>
              <a:rPr lang="en-US" sz="2799" u="none" dirty="0" err="1">
                <a:solidFill>
                  <a:srgbClr val="000000"/>
                </a:solidFill>
                <a:latin typeface="Fira Sans Light"/>
              </a:rPr>
              <a:t>peau</a:t>
            </a:r>
            <a:r>
              <a:rPr lang="en-US" sz="2799" u="none" dirty="0">
                <a:solidFill>
                  <a:srgbClr val="000000"/>
                </a:solidFill>
                <a:latin typeface="Fira Sans Light"/>
              </a:rPr>
              <a:t> avec </a:t>
            </a:r>
            <a:r>
              <a:rPr lang="en-US" sz="2799" u="none" dirty="0" err="1">
                <a:solidFill>
                  <a:srgbClr val="000000"/>
                </a:solidFill>
                <a:latin typeface="Fira Sans Light"/>
              </a:rPr>
              <a:t>une</a:t>
            </a:r>
            <a:r>
              <a:rPr lang="en-US" sz="2799" u="none" dirty="0">
                <a:solidFill>
                  <a:srgbClr val="000000"/>
                </a:solidFill>
                <a:latin typeface="Fira Sans Light"/>
              </a:rPr>
              <a:t> </a:t>
            </a:r>
            <a:r>
              <a:rPr lang="en-US" sz="2799" u="none" dirty="0" err="1">
                <a:solidFill>
                  <a:srgbClr val="000000"/>
                </a:solidFill>
                <a:latin typeface="Fira Sans Light"/>
              </a:rPr>
              <a:t>précision</a:t>
            </a:r>
            <a:r>
              <a:rPr lang="en-US" sz="2799" u="none" dirty="0">
                <a:solidFill>
                  <a:srgbClr val="000000"/>
                </a:solidFill>
                <a:latin typeface="Fira Sans Light"/>
              </a:rPr>
              <a:t> de 63%.</a:t>
            </a:r>
          </a:p>
          <a:p>
            <a:pPr marL="0" lvl="0" indent="0" algn="just">
              <a:lnSpc>
                <a:spcPts val="3919"/>
              </a:lnSpc>
              <a:spcBef>
                <a:spcPct val="0"/>
              </a:spcBef>
            </a:pPr>
            <a:endParaRPr lang="en-US" sz="2799" u="none" dirty="0">
              <a:solidFill>
                <a:srgbClr val="000000"/>
              </a:solidFill>
              <a:latin typeface="Fira Sans Light"/>
            </a:endParaRPr>
          </a:p>
        </p:txBody>
      </p:sp>
      <p:sp>
        <p:nvSpPr>
          <p:cNvPr id="9" name="TextBox 9"/>
          <p:cNvSpPr txBox="1"/>
          <p:nvPr/>
        </p:nvSpPr>
        <p:spPr>
          <a:xfrm>
            <a:off x="358852" y="5500607"/>
            <a:ext cx="17474611" cy="1471930"/>
          </a:xfrm>
          <a:prstGeom prst="rect">
            <a:avLst/>
          </a:prstGeom>
        </p:spPr>
        <p:txBody>
          <a:bodyPr lIns="0" tIns="0" rIns="0" bIns="0" rtlCol="0" anchor="t">
            <a:spAutoFit/>
          </a:bodyPr>
          <a:lstStyle/>
          <a:p>
            <a:pPr marL="0" lvl="0" indent="0" algn="just">
              <a:lnSpc>
                <a:spcPts val="3919"/>
              </a:lnSpc>
              <a:spcBef>
                <a:spcPct val="0"/>
              </a:spcBef>
            </a:pPr>
            <a:r>
              <a:rPr lang="en-US" sz="2799" u="none" dirty="0">
                <a:solidFill>
                  <a:srgbClr val="000000"/>
                </a:solidFill>
                <a:latin typeface="Fira Sans Light"/>
              </a:rPr>
              <a:t>Notre perspective </a:t>
            </a:r>
            <a:r>
              <a:rPr lang="en-US" sz="2799" u="none" dirty="0" err="1">
                <a:solidFill>
                  <a:srgbClr val="000000"/>
                </a:solidFill>
                <a:latin typeface="Fira Sans Light"/>
              </a:rPr>
              <a:t>est</a:t>
            </a:r>
            <a:r>
              <a:rPr lang="en-US" sz="2799" u="none" dirty="0">
                <a:solidFill>
                  <a:srgbClr val="000000"/>
                </a:solidFill>
                <a:latin typeface="Fira Sans Light"/>
              </a:rPr>
              <a:t> </a:t>
            </a:r>
            <a:r>
              <a:rPr lang="en-US" sz="2799" u="none" dirty="0" err="1">
                <a:solidFill>
                  <a:srgbClr val="000000"/>
                </a:solidFill>
                <a:latin typeface="Fira Sans Light"/>
              </a:rPr>
              <a:t>d'améliorer</a:t>
            </a:r>
            <a:r>
              <a:rPr lang="en-US" sz="2799" u="none" dirty="0">
                <a:solidFill>
                  <a:srgbClr val="000000"/>
                </a:solidFill>
                <a:latin typeface="Fira Sans Light"/>
              </a:rPr>
              <a:t> la </a:t>
            </a:r>
            <a:r>
              <a:rPr lang="fr-FR" sz="2799" u="none" dirty="0">
                <a:solidFill>
                  <a:srgbClr val="000000"/>
                </a:solidFill>
                <a:latin typeface="Fira Sans Light"/>
              </a:rPr>
              <a:t>précision</a:t>
            </a:r>
            <a:r>
              <a:rPr lang="en-US" sz="2799" u="none" dirty="0">
                <a:solidFill>
                  <a:srgbClr val="000000"/>
                </a:solidFill>
                <a:latin typeface="Fira Sans Light"/>
              </a:rPr>
              <a:t> </a:t>
            </a:r>
            <a:r>
              <a:rPr lang="fr-MA" sz="2799" u="none" dirty="0">
                <a:solidFill>
                  <a:srgbClr val="000000"/>
                </a:solidFill>
                <a:latin typeface="Fira Sans Light"/>
              </a:rPr>
              <a:t>en</a:t>
            </a:r>
            <a:r>
              <a:rPr lang="en-US" sz="2799" u="none" dirty="0">
                <a:solidFill>
                  <a:srgbClr val="000000"/>
                </a:solidFill>
                <a:latin typeface="Fira Sans Light"/>
              </a:rPr>
              <a:t> </a:t>
            </a:r>
            <a:r>
              <a:rPr lang="en-US" sz="2799" u="none" dirty="0" err="1">
                <a:solidFill>
                  <a:srgbClr val="000000"/>
                </a:solidFill>
                <a:latin typeface="Fira Sans Light"/>
              </a:rPr>
              <a:t>augmentant</a:t>
            </a:r>
            <a:r>
              <a:rPr lang="en-US" sz="2799" u="none" dirty="0">
                <a:solidFill>
                  <a:srgbClr val="000000"/>
                </a:solidFill>
                <a:latin typeface="Fira Sans Light"/>
              </a:rPr>
              <a:t> le </a:t>
            </a:r>
            <a:r>
              <a:rPr lang="en-US" sz="2799" u="none" dirty="0" err="1">
                <a:solidFill>
                  <a:srgbClr val="000000"/>
                </a:solidFill>
                <a:latin typeface="Fira Sans Light"/>
              </a:rPr>
              <a:t>nombres</a:t>
            </a:r>
            <a:r>
              <a:rPr lang="en-US" sz="2799" u="none" dirty="0">
                <a:solidFill>
                  <a:srgbClr val="000000"/>
                </a:solidFill>
                <a:latin typeface="Fira Sans Light"/>
              </a:rPr>
              <a:t> </a:t>
            </a:r>
            <a:r>
              <a:rPr lang="en-US" sz="2799" u="none" dirty="0" err="1">
                <a:solidFill>
                  <a:srgbClr val="000000"/>
                </a:solidFill>
                <a:latin typeface="Fira Sans Light"/>
              </a:rPr>
              <a:t>d’epoch</a:t>
            </a:r>
            <a:r>
              <a:rPr lang="en-US" sz="2799" u="none" dirty="0">
                <a:solidFill>
                  <a:srgbClr val="000000"/>
                </a:solidFill>
                <a:latin typeface="Fira Sans Light"/>
              </a:rPr>
              <a:t> et </a:t>
            </a:r>
            <a:r>
              <a:rPr lang="en-US" sz="2799" u="none" dirty="0" err="1">
                <a:solidFill>
                  <a:srgbClr val="000000"/>
                </a:solidFill>
                <a:latin typeface="Fira Sans Light"/>
              </a:rPr>
              <a:t>trouver</a:t>
            </a:r>
            <a:r>
              <a:rPr lang="en-US" sz="2799" u="none" dirty="0">
                <a:solidFill>
                  <a:srgbClr val="000000"/>
                </a:solidFill>
                <a:latin typeface="Fira Sans Light"/>
              </a:rPr>
              <a:t> </a:t>
            </a:r>
            <a:r>
              <a:rPr lang="en-US" sz="2799" u="none" dirty="0" err="1">
                <a:solidFill>
                  <a:srgbClr val="000000"/>
                </a:solidFill>
                <a:latin typeface="Fira Sans Light"/>
              </a:rPr>
              <a:t>une</a:t>
            </a:r>
            <a:r>
              <a:rPr lang="en-US" sz="2799" u="none" dirty="0">
                <a:solidFill>
                  <a:srgbClr val="000000"/>
                </a:solidFill>
                <a:latin typeface="Fira Sans Light"/>
              </a:rPr>
              <a:t> </a:t>
            </a:r>
            <a:r>
              <a:rPr lang="en-US" sz="2799" u="none" dirty="0" err="1">
                <a:solidFill>
                  <a:srgbClr val="000000"/>
                </a:solidFill>
                <a:latin typeface="Fira Sans Light"/>
              </a:rPr>
              <a:t>méthode</a:t>
            </a:r>
            <a:r>
              <a:rPr lang="en-US" sz="2799" u="none" dirty="0">
                <a:solidFill>
                  <a:srgbClr val="000000"/>
                </a:solidFill>
                <a:latin typeface="Fira Sans Light"/>
              </a:rPr>
              <a:t> pour </a:t>
            </a:r>
            <a:r>
              <a:rPr lang="fr-FR" sz="2799" u="none" dirty="0">
                <a:solidFill>
                  <a:srgbClr val="000000"/>
                </a:solidFill>
                <a:latin typeface="Fira Sans Light"/>
              </a:rPr>
              <a:t>minimiser</a:t>
            </a:r>
            <a:r>
              <a:rPr lang="en-US" sz="2799" u="none" dirty="0">
                <a:solidFill>
                  <a:srgbClr val="000000"/>
                </a:solidFill>
                <a:latin typeface="Fira Sans Light"/>
              </a:rPr>
              <a:t> le temps </a:t>
            </a:r>
            <a:r>
              <a:rPr lang="en-US" sz="2799" u="none" dirty="0" err="1">
                <a:solidFill>
                  <a:srgbClr val="000000"/>
                </a:solidFill>
                <a:latin typeface="Fira Sans Light"/>
              </a:rPr>
              <a:t>d’entrainements</a:t>
            </a:r>
            <a:r>
              <a:rPr lang="en-US" sz="2799" u="none" dirty="0">
                <a:solidFill>
                  <a:srgbClr val="000000"/>
                </a:solidFill>
                <a:latin typeface="Fira Sans Light"/>
              </a:rPr>
              <a:t> de </a:t>
            </a:r>
            <a:r>
              <a:rPr lang="en-US" sz="2799" u="none" dirty="0" err="1">
                <a:solidFill>
                  <a:srgbClr val="000000"/>
                </a:solidFill>
                <a:latin typeface="Fira Sans Light"/>
              </a:rPr>
              <a:t>ce</a:t>
            </a:r>
            <a:r>
              <a:rPr lang="en-US" sz="2799" u="none" dirty="0">
                <a:solidFill>
                  <a:srgbClr val="000000"/>
                </a:solidFill>
                <a:latin typeface="Fira Sans Light"/>
              </a:rPr>
              <a:t> </a:t>
            </a:r>
            <a:r>
              <a:rPr lang="en-US" sz="2799" u="none" dirty="0" err="1">
                <a:solidFill>
                  <a:srgbClr val="000000"/>
                </a:solidFill>
                <a:latin typeface="Fira Sans Light"/>
              </a:rPr>
              <a:t>modèle</a:t>
            </a:r>
            <a:r>
              <a:rPr lang="en-US" sz="2799" u="none" dirty="0">
                <a:solidFill>
                  <a:srgbClr val="000000"/>
                </a:solidFill>
                <a:latin typeface="Fira Sans Light"/>
              </a:rPr>
              <a:t>.</a:t>
            </a:r>
          </a:p>
          <a:p>
            <a:pPr marL="0" lvl="0" indent="0" algn="just">
              <a:lnSpc>
                <a:spcPts val="3919"/>
              </a:lnSpc>
              <a:spcBef>
                <a:spcPct val="0"/>
              </a:spcBef>
            </a:pPr>
            <a:endParaRPr lang="en-US" sz="2799" u="none" dirty="0">
              <a:solidFill>
                <a:srgbClr val="000000"/>
              </a:solidFill>
              <a:latin typeface="Fira Sans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801367" y="4013472"/>
            <a:ext cx="2961071" cy="2987275"/>
          </a:xfrm>
          <a:prstGeom prst="rect">
            <a:avLst/>
          </a:prstGeom>
        </p:spPr>
      </p:pic>
      <p:sp>
        <p:nvSpPr>
          <p:cNvPr id="3" name="TextBox 3"/>
          <p:cNvSpPr txBox="1"/>
          <p:nvPr/>
        </p:nvSpPr>
        <p:spPr>
          <a:xfrm>
            <a:off x="4777986" y="4315253"/>
            <a:ext cx="5023382" cy="1760015"/>
          </a:xfrm>
          <a:prstGeom prst="rect">
            <a:avLst/>
          </a:prstGeom>
        </p:spPr>
        <p:txBody>
          <a:bodyPr lIns="0" tIns="0" rIns="0" bIns="0" rtlCol="0" anchor="t">
            <a:spAutoFit/>
          </a:bodyPr>
          <a:lstStyle/>
          <a:p>
            <a:pPr marL="0" lvl="0" indent="0">
              <a:lnSpc>
                <a:spcPts val="13780"/>
              </a:lnSpc>
            </a:pPr>
            <a:r>
              <a:rPr lang="en-US" sz="12304" spc="-123">
                <a:solidFill>
                  <a:srgbClr val="000000"/>
                </a:solidFill>
                <a:latin typeface="DM Sans Bold"/>
              </a:rPr>
              <a:t>Merci !</a:t>
            </a:r>
          </a:p>
        </p:txBody>
      </p:sp>
      <p:sp>
        <p:nvSpPr>
          <p:cNvPr id="4" name="TextBox 4"/>
          <p:cNvSpPr txBox="1"/>
          <p:nvPr/>
        </p:nvSpPr>
        <p:spPr>
          <a:xfrm>
            <a:off x="13443419" y="8677910"/>
            <a:ext cx="3853981" cy="590675"/>
          </a:xfrm>
          <a:prstGeom prst="rect">
            <a:avLst/>
          </a:prstGeom>
        </p:spPr>
        <p:txBody>
          <a:bodyPr wrap="square" lIns="0" tIns="0" rIns="0" bIns="0" rtlCol="0" anchor="t">
            <a:spAutoFit/>
          </a:bodyPr>
          <a:lstStyle/>
          <a:p>
            <a:pPr algn="ctr">
              <a:lnSpc>
                <a:spcPts val="4759"/>
              </a:lnSpc>
            </a:pPr>
            <a:r>
              <a:rPr lang="en-US" sz="3399" dirty="0" err="1">
                <a:solidFill>
                  <a:srgbClr val="000000"/>
                </a:solidFill>
                <a:latin typeface="Adam Script"/>
              </a:rPr>
              <a:t>Asakour</a:t>
            </a:r>
            <a:r>
              <a:rPr lang="en-US" sz="3399" dirty="0">
                <a:solidFill>
                  <a:srgbClr val="000000"/>
                </a:solidFill>
                <a:latin typeface="Adam Script"/>
              </a:rPr>
              <a:t> &amp; Naim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50918" y="8133001"/>
            <a:ext cx="4935682" cy="493568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27929" y="-5122718"/>
            <a:ext cx="7730836" cy="7730836"/>
          </a:xfrm>
          <a:prstGeom prst="rect">
            <a:avLst/>
          </a:prstGeom>
        </p:spPr>
      </p:pic>
      <p:sp>
        <p:nvSpPr>
          <p:cNvPr id="4" name="TextBox 4"/>
          <p:cNvSpPr txBox="1"/>
          <p:nvPr/>
        </p:nvSpPr>
        <p:spPr>
          <a:xfrm>
            <a:off x="3659889" y="1057275"/>
            <a:ext cx="9656218" cy="756920"/>
          </a:xfrm>
          <a:prstGeom prst="rect">
            <a:avLst/>
          </a:prstGeom>
        </p:spPr>
        <p:txBody>
          <a:bodyPr lIns="0" tIns="0" rIns="0" bIns="0" rtlCol="0" anchor="t">
            <a:spAutoFit/>
          </a:bodyPr>
          <a:lstStyle/>
          <a:p>
            <a:pPr algn="l">
              <a:lnSpc>
                <a:spcPts val="5980"/>
              </a:lnSpc>
            </a:pPr>
            <a:r>
              <a:rPr lang="en-US" sz="5200" spc="52">
                <a:solidFill>
                  <a:srgbClr val="43C3DD"/>
                </a:solidFill>
                <a:latin typeface="League Spartan"/>
              </a:rPr>
              <a:t>PLAN DE LA PRÉSENTATION</a:t>
            </a:r>
          </a:p>
        </p:txBody>
      </p:sp>
      <p:sp>
        <p:nvSpPr>
          <p:cNvPr id="5" name="TextBox 5"/>
          <p:cNvSpPr txBox="1"/>
          <p:nvPr/>
        </p:nvSpPr>
        <p:spPr>
          <a:xfrm>
            <a:off x="4279333" y="4596130"/>
            <a:ext cx="7460390" cy="547370"/>
          </a:xfrm>
          <a:prstGeom prst="rect">
            <a:avLst/>
          </a:prstGeom>
        </p:spPr>
        <p:txBody>
          <a:bodyPr lIns="0" tIns="0" rIns="0" bIns="0" rtlCol="0" anchor="t">
            <a:spAutoFit/>
          </a:bodyPr>
          <a:lstStyle/>
          <a:p>
            <a:pPr algn="l">
              <a:lnSpc>
                <a:spcPts val="4420"/>
              </a:lnSpc>
            </a:pPr>
            <a:r>
              <a:rPr lang="en-US" sz="3400" spc="204">
                <a:solidFill>
                  <a:srgbClr val="244357"/>
                </a:solidFill>
                <a:latin typeface="League Spartan"/>
              </a:rPr>
              <a:t>MASK R-CNN</a:t>
            </a:r>
          </a:p>
        </p:txBody>
      </p:sp>
      <p:sp>
        <p:nvSpPr>
          <p:cNvPr id="6" name="TextBox 6"/>
          <p:cNvSpPr txBox="1"/>
          <p:nvPr/>
        </p:nvSpPr>
        <p:spPr>
          <a:xfrm>
            <a:off x="4279333" y="3572510"/>
            <a:ext cx="9896377" cy="547370"/>
          </a:xfrm>
          <a:prstGeom prst="rect">
            <a:avLst/>
          </a:prstGeom>
        </p:spPr>
        <p:txBody>
          <a:bodyPr lIns="0" tIns="0" rIns="0" bIns="0" rtlCol="0" anchor="t">
            <a:spAutoFit/>
          </a:bodyPr>
          <a:lstStyle/>
          <a:p>
            <a:pPr algn="l">
              <a:lnSpc>
                <a:spcPts val="4420"/>
              </a:lnSpc>
            </a:pPr>
            <a:r>
              <a:rPr lang="en-US" sz="3400" spc="204">
                <a:solidFill>
                  <a:srgbClr val="244357"/>
                </a:solidFill>
                <a:latin typeface="League Spartan"/>
              </a:rPr>
              <a:t>ETAT DE L’ART </a:t>
            </a:r>
          </a:p>
        </p:txBody>
      </p:sp>
      <p:sp>
        <p:nvSpPr>
          <p:cNvPr id="7" name="TextBox 7"/>
          <p:cNvSpPr txBox="1"/>
          <p:nvPr/>
        </p:nvSpPr>
        <p:spPr>
          <a:xfrm>
            <a:off x="4279333" y="6811606"/>
            <a:ext cx="8310751" cy="547370"/>
          </a:xfrm>
          <a:prstGeom prst="rect">
            <a:avLst/>
          </a:prstGeom>
        </p:spPr>
        <p:txBody>
          <a:bodyPr lIns="0" tIns="0" rIns="0" bIns="0" rtlCol="0" anchor="t">
            <a:spAutoFit/>
          </a:bodyPr>
          <a:lstStyle/>
          <a:p>
            <a:pPr algn="l">
              <a:lnSpc>
                <a:spcPts val="4420"/>
              </a:lnSpc>
            </a:pPr>
            <a:r>
              <a:rPr lang="en-US" sz="3400" spc="204">
                <a:solidFill>
                  <a:srgbClr val="244357"/>
                </a:solidFill>
                <a:latin typeface="League Spartan"/>
              </a:rPr>
              <a:t>CONCLUSION ET PERSPECTIVE</a:t>
            </a:r>
          </a:p>
        </p:txBody>
      </p:sp>
      <p:sp>
        <p:nvSpPr>
          <p:cNvPr id="8" name="TextBox 8"/>
          <p:cNvSpPr txBox="1"/>
          <p:nvPr/>
        </p:nvSpPr>
        <p:spPr>
          <a:xfrm>
            <a:off x="4279333" y="2315384"/>
            <a:ext cx="7460390" cy="547370"/>
          </a:xfrm>
          <a:prstGeom prst="rect">
            <a:avLst/>
          </a:prstGeom>
        </p:spPr>
        <p:txBody>
          <a:bodyPr lIns="0" tIns="0" rIns="0" bIns="0" rtlCol="0" anchor="t">
            <a:spAutoFit/>
          </a:bodyPr>
          <a:lstStyle/>
          <a:p>
            <a:pPr algn="l">
              <a:lnSpc>
                <a:spcPts val="4420"/>
              </a:lnSpc>
            </a:pPr>
            <a:r>
              <a:rPr lang="en-US" sz="3400" spc="204">
                <a:solidFill>
                  <a:srgbClr val="244357"/>
                </a:solidFill>
                <a:latin typeface="League Spartan"/>
              </a:rPr>
              <a:t>INTRODUCTION</a:t>
            </a:r>
          </a:p>
        </p:txBody>
      </p:sp>
      <p:sp>
        <p:nvSpPr>
          <p:cNvPr id="9" name="TextBox 9"/>
          <p:cNvSpPr txBox="1"/>
          <p:nvPr/>
        </p:nvSpPr>
        <p:spPr>
          <a:xfrm>
            <a:off x="4279333" y="5616536"/>
            <a:ext cx="7460390" cy="547370"/>
          </a:xfrm>
          <a:prstGeom prst="rect">
            <a:avLst/>
          </a:prstGeom>
        </p:spPr>
        <p:txBody>
          <a:bodyPr lIns="0" tIns="0" rIns="0" bIns="0" rtlCol="0" anchor="t">
            <a:spAutoFit/>
          </a:bodyPr>
          <a:lstStyle/>
          <a:p>
            <a:pPr algn="l">
              <a:lnSpc>
                <a:spcPts val="4420"/>
              </a:lnSpc>
            </a:pPr>
            <a:r>
              <a:rPr lang="en-US" sz="3400" spc="204">
                <a:solidFill>
                  <a:srgbClr val="244357"/>
                </a:solidFill>
                <a:latin typeface="League Spartan"/>
              </a:rPr>
              <a:t>RÉSULTAT EXPÉRIMENTAL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blip>
          <a:srcRect l="327" r="327" b="20453"/>
          <a:stretch>
            <a:fillRect/>
          </a:stretch>
        </p:blipFill>
        <p:spPr>
          <a:xfrm>
            <a:off x="1028700" y="635952"/>
            <a:ext cx="17345793" cy="9831479"/>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5442758" cy="10287000"/>
          </a:xfrm>
          <a:prstGeom prst="rect">
            <a:avLst/>
          </a:prstGeom>
        </p:spPr>
      </p:pic>
      <p:sp>
        <p:nvSpPr>
          <p:cNvPr id="4" name="TextBox 4"/>
          <p:cNvSpPr txBox="1"/>
          <p:nvPr/>
        </p:nvSpPr>
        <p:spPr>
          <a:xfrm>
            <a:off x="6374948" y="664527"/>
            <a:ext cx="9129901" cy="756920"/>
          </a:xfrm>
          <a:prstGeom prst="rect">
            <a:avLst/>
          </a:prstGeom>
        </p:spPr>
        <p:txBody>
          <a:bodyPr lIns="0" tIns="0" rIns="0" bIns="0" rtlCol="0" anchor="t">
            <a:spAutoFit/>
          </a:bodyPr>
          <a:lstStyle/>
          <a:p>
            <a:pPr algn="l">
              <a:lnSpc>
                <a:spcPts val="5980"/>
              </a:lnSpc>
            </a:pPr>
            <a:r>
              <a:rPr lang="en-US" sz="5200" spc="52">
                <a:solidFill>
                  <a:srgbClr val="43C3DD"/>
                </a:solidFill>
                <a:latin typeface="League Spartan"/>
              </a:rPr>
              <a:t>INTRODUCTION</a:t>
            </a:r>
          </a:p>
        </p:txBody>
      </p:sp>
      <p:sp>
        <p:nvSpPr>
          <p:cNvPr id="5" name="TextBox 5"/>
          <p:cNvSpPr txBox="1"/>
          <p:nvPr/>
        </p:nvSpPr>
        <p:spPr>
          <a:xfrm>
            <a:off x="5634146" y="1673128"/>
            <a:ext cx="11913052" cy="6424930"/>
          </a:xfrm>
          <a:prstGeom prst="rect">
            <a:avLst/>
          </a:prstGeom>
        </p:spPr>
        <p:txBody>
          <a:bodyPr lIns="0" tIns="0" rIns="0" bIns="0" rtlCol="0" anchor="t">
            <a:spAutoFit/>
          </a:bodyPr>
          <a:lstStyle/>
          <a:p>
            <a:pPr algn="just">
              <a:lnSpc>
                <a:spcPts val="3919"/>
              </a:lnSpc>
              <a:spcBef>
                <a:spcPct val="0"/>
              </a:spcBef>
            </a:pPr>
            <a:r>
              <a:rPr lang="en-US" sz="2799">
                <a:solidFill>
                  <a:srgbClr val="000000"/>
                </a:solidFill>
                <a:latin typeface="Fira Sans Light"/>
              </a:rPr>
              <a:t>Les cancers de la peau sont considérés comme les maladies les plus à risque. Récemment, l'apparition du cancer de la peau est considérablement remarquée chez les personnes dans le monde. La détection précoce du cancer de la peau peut entraîner une baisse du taux de mortalité. La dermoscopie est un moyen efficace de détecter et de classer le cancer de la peau. Étant donné que l'évaluation visuelle des images endoscopiques est un processus qui prend du temps.</a:t>
            </a:r>
          </a:p>
          <a:p>
            <a:pPr algn="just">
              <a:lnSpc>
                <a:spcPts val="3919"/>
              </a:lnSpc>
              <a:spcBef>
                <a:spcPct val="0"/>
              </a:spcBef>
            </a:pPr>
            <a:r>
              <a:rPr lang="en-US" sz="2799">
                <a:solidFill>
                  <a:srgbClr val="000000"/>
                </a:solidFill>
                <a:latin typeface="Fira Sans Light"/>
              </a:rPr>
              <a:t>Les avancées actuelles en machine learning telles que le deep learning sont très développées dans le secteur de la santé, les conceptions et techniques contemporaines permettent de détecter efficacement ce type de cancer.</a:t>
            </a:r>
          </a:p>
          <a:p>
            <a:pPr algn="just">
              <a:lnSpc>
                <a:spcPts val="3919"/>
              </a:lnSpc>
              <a:spcBef>
                <a:spcPct val="0"/>
              </a:spcBef>
            </a:pPr>
            <a:r>
              <a:rPr lang="en-US" sz="2799">
                <a:solidFill>
                  <a:srgbClr val="000000"/>
                </a:solidFill>
                <a:latin typeface="Fira Sans Light"/>
              </a:rPr>
              <a:t>Ce projet porte sur</a:t>
            </a:r>
            <a:r>
              <a:rPr lang="en-US" sz="2799">
                <a:solidFill>
                  <a:srgbClr val="004AAD"/>
                </a:solidFill>
                <a:latin typeface="Fira Sans Light"/>
              </a:rPr>
              <a:t> Mask R -CNN</a:t>
            </a:r>
            <a:r>
              <a:rPr lang="en-US" sz="2799">
                <a:solidFill>
                  <a:srgbClr val="000000"/>
                </a:solidFill>
                <a:latin typeface="Fira Sans Light"/>
              </a:rPr>
              <a:t>, une architecture proposée pour la segmentation et la détection du cancer de la peau.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04" r="67084"/>
          <a:stretch>
            <a:fillRect/>
          </a:stretch>
        </p:blipFill>
        <p:spPr>
          <a:xfrm>
            <a:off x="433649" y="2604834"/>
            <a:ext cx="4648527" cy="3926733"/>
          </a:xfrm>
          <a:prstGeom prst="rect">
            <a:avLst/>
          </a:prstGeom>
        </p:spPr>
      </p:pic>
      <p:pic>
        <p:nvPicPr>
          <p:cNvPr id="3" name="Picture 3"/>
          <p:cNvPicPr>
            <a:picLocks noChangeAspect="1"/>
          </p:cNvPicPr>
          <p:nvPr/>
        </p:nvPicPr>
        <p:blipFill>
          <a:blip r:embed="rId2"/>
          <a:srcRect l="34334" r="34158"/>
          <a:stretch>
            <a:fillRect/>
          </a:stretch>
        </p:blipFill>
        <p:spPr>
          <a:xfrm>
            <a:off x="6774018" y="2604834"/>
            <a:ext cx="4546885" cy="3926733"/>
          </a:xfrm>
          <a:prstGeom prst="rect">
            <a:avLst/>
          </a:prstGeom>
        </p:spPr>
      </p:pic>
      <p:pic>
        <p:nvPicPr>
          <p:cNvPr id="4" name="Picture 4"/>
          <p:cNvPicPr>
            <a:picLocks noChangeAspect="1"/>
          </p:cNvPicPr>
          <p:nvPr/>
        </p:nvPicPr>
        <p:blipFill>
          <a:blip r:embed="rId2"/>
          <a:srcRect l="67260" r="704"/>
          <a:stretch>
            <a:fillRect/>
          </a:stretch>
        </p:blipFill>
        <p:spPr>
          <a:xfrm>
            <a:off x="13116106" y="2604834"/>
            <a:ext cx="4623117" cy="3926733"/>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434601" y="3833856"/>
            <a:ext cx="986991" cy="1005851"/>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673327" y="3833856"/>
            <a:ext cx="1090353" cy="1005851"/>
          </a:xfrm>
          <a:prstGeom prst="rect">
            <a:avLst/>
          </a:prstGeom>
        </p:spPr>
      </p:pic>
      <p:sp>
        <p:nvSpPr>
          <p:cNvPr id="7" name="TextBox 7"/>
          <p:cNvSpPr txBox="1"/>
          <p:nvPr/>
        </p:nvSpPr>
        <p:spPr>
          <a:xfrm>
            <a:off x="763825" y="655002"/>
            <a:ext cx="9129901" cy="508000"/>
          </a:xfrm>
          <a:prstGeom prst="rect">
            <a:avLst/>
          </a:prstGeom>
        </p:spPr>
        <p:txBody>
          <a:bodyPr lIns="0" tIns="0" rIns="0" bIns="0" rtlCol="0" anchor="t">
            <a:spAutoFit/>
          </a:bodyPr>
          <a:lstStyle/>
          <a:p>
            <a:pPr algn="l">
              <a:lnSpc>
                <a:spcPts val="4025"/>
              </a:lnSpc>
            </a:pPr>
            <a:r>
              <a:rPr lang="en-US" sz="3500" spc="35">
                <a:solidFill>
                  <a:srgbClr val="5271FF"/>
                </a:solidFill>
                <a:latin typeface="League Spartan"/>
              </a:rPr>
              <a:t>SEGMENTATION DES INSTANCES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
        <p:cNvGrpSpPr/>
        <p:nvPr/>
      </p:nvGrpSpPr>
      <p:grpSpPr>
        <a:xfrm>
          <a:off x="0" y="0"/>
          <a:ext cx="0" cy="0"/>
          <a:chOff x="0" y="0"/>
          <a:chExt cx="0" cy="0"/>
        </a:xfrm>
      </p:grpSpPr>
      <p:sp>
        <p:nvSpPr>
          <p:cNvPr id="2" name="TextBox 2"/>
          <p:cNvSpPr txBox="1"/>
          <p:nvPr/>
        </p:nvSpPr>
        <p:spPr>
          <a:xfrm>
            <a:off x="1762343" y="4425186"/>
            <a:ext cx="16120627" cy="956993"/>
          </a:xfrm>
          <a:prstGeom prst="rect">
            <a:avLst/>
          </a:prstGeom>
        </p:spPr>
        <p:txBody>
          <a:bodyPr wrap="square" lIns="0" tIns="0" rIns="0" bIns="0" rtlCol="0" anchor="t">
            <a:spAutoFit/>
          </a:bodyPr>
          <a:lstStyle/>
          <a:p>
            <a:pPr algn="just">
              <a:lnSpc>
                <a:spcPts val="3920"/>
              </a:lnSpc>
              <a:spcBef>
                <a:spcPct val="0"/>
              </a:spcBef>
            </a:pPr>
            <a:r>
              <a:rPr lang="fr-FR" sz="2800" dirty="0">
                <a:solidFill>
                  <a:srgbClr val="000000"/>
                </a:solidFill>
                <a:latin typeface="Fira Sans Light"/>
              </a:rPr>
              <a:t>Traitement</a:t>
            </a:r>
            <a:r>
              <a:rPr lang="en-US" sz="2800" dirty="0">
                <a:solidFill>
                  <a:srgbClr val="000000"/>
                </a:solidFill>
                <a:latin typeface="Fira Sans Light"/>
              </a:rPr>
              <a:t> de </a:t>
            </a:r>
            <a:r>
              <a:rPr lang="en-US" sz="2800" dirty="0" err="1">
                <a:solidFill>
                  <a:srgbClr val="000000"/>
                </a:solidFill>
                <a:latin typeface="Fira Sans Light"/>
              </a:rPr>
              <a:t>données</a:t>
            </a:r>
            <a:r>
              <a:rPr lang="en-US" sz="2800" dirty="0">
                <a:solidFill>
                  <a:srgbClr val="000000"/>
                </a:solidFill>
                <a:latin typeface="Fira Sans Light"/>
              </a:rPr>
              <a:t> </a:t>
            </a:r>
            <a:r>
              <a:rPr lang="en-US" sz="2800" dirty="0" err="1">
                <a:solidFill>
                  <a:srgbClr val="000000"/>
                </a:solidFill>
                <a:latin typeface="Fira Sans Light"/>
              </a:rPr>
              <a:t>médicales</a:t>
            </a:r>
            <a:r>
              <a:rPr lang="en-US" sz="2800" dirty="0">
                <a:solidFill>
                  <a:srgbClr val="000000"/>
                </a:solidFill>
                <a:latin typeface="Fira Sans Light"/>
              </a:rPr>
              <a:t> (par </a:t>
            </a:r>
            <a:r>
              <a:rPr lang="en-US" sz="2800" dirty="0" err="1">
                <a:solidFill>
                  <a:srgbClr val="000000"/>
                </a:solidFill>
                <a:latin typeface="Fira Sans Light"/>
              </a:rPr>
              <a:t>exemple</a:t>
            </a:r>
            <a:r>
              <a:rPr lang="en-US" sz="2800" dirty="0">
                <a:solidFill>
                  <a:srgbClr val="000000"/>
                </a:solidFill>
                <a:latin typeface="Fira Sans Light"/>
              </a:rPr>
              <a:t>, segmentation </a:t>
            </a:r>
            <a:r>
              <a:rPr lang="en-US" sz="2800" dirty="0" err="1">
                <a:solidFill>
                  <a:srgbClr val="000000"/>
                </a:solidFill>
                <a:latin typeface="Fira Sans Light"/>
              </a:rPr>
              <a:t>d'images</a:t>
            </a:r>
            <a:r>
              <a:rPr lang="en-US" sz="2800" dirty="0">
                <a:solidFill>
                  <a:srgbClr val="000000"/>
                </a:solidFill>
                <a:latin typeface="Fira Sans Light"/>
              </a:rPr>
              <a:t> IRM à la recherche de </a:t>
            </a:r>
            <a:r>
              <a:rPr lang="en-US" sz="2800" dirty="0" err="1">
                <a:solidFill>
                  <a:srgbClr val="000000"/>
                </a:solidFill>
                <a:latin typeface="Fira Sans Light"/>
              </a:rPr>
              <a:t>tissus</a:t>
            </a:r>
            <a:r>
              <a:rPr lang="en-US" sz="2800" dirty="0">
                <a:solidFill>
                  <a:srgbClr val="000000"/>
                </a:solidFill>
                <a:latin typeface="Fira Sans Light"/>
              </a:rPr>
              <a:t>, de </a:t>
            </a:r>
            <a:r>
              <a:rPr lang="en-US" sz="2800" dirty="0" err="1">
                <a:solidFill>
                  <a:srgbClr val="000000"/>
                </a:solidFill>
                <a:latin typeface="Fira Sans Light"/>
              </a:rPr>
              <a:t>tumeurs</a:t>
            </a:r>
            <a:r>
              <a:rPr lang="en-US" sz="2800" dirty="0">
                <a:solidFill>
                  <a:srgbClr val="000000"/>
                </a:solidFill>
                <a:latin typeface="Fira Sans Light"/>
              </a:rPr>
              <a:t>, </a:t>
            </a:r>
            <a:r>
              <a:rPr lang="en-US" sz="2800" dirty="0" err="1">
                <a:solidFill>
                  <a:srgbClr val="000000"/>
                </a:solidFill>
                <a:latin typeface="Fira Sans Light"/>
              </a:rPr>
              <a:t>d'anomalies</a:t>
            </a:r>
            <a:r>
              <a:rPr lang="en-US" sz="2800" dirty="0">
                <a:solidFill>
                  <a:srgbClr val="000000"/>
                </a:solidFill>
                <a:latin typeface="Fira Sans Light"/>
              </a:rPr>
              <a:t> et de </a:t>
            </a:r>
            <a:r>
              <a:rPr lang="en-US" sz="2800" dirty="0" err="1">
                <a:solidFill>
                  <a:srgbClr val="000000"/>
                </a:solidFill>
                <a:latin typeface="Fira Sans Light"/>
              </a:rPr>
              <a:t>leurs</a:t>
            </a:r>
            <a:r>
              <a:rPr lang="en-US" sz="2800" dirty="0">
                <a:solidFill>
                  <a:srgbClr val="000000"/>
                </a:solidFill>
                <a:latin typeface="Fira Sans Light"/>
              </a:rPr>
              <a:t> </a:t>
            </a:r>
            <a:r>
              <a:rPr lang="en-US" sz="2800" dirty="0" err="1">
                <a:solidFill>
                  <a:srgbClr val="000000"/>
                </a:solidFill>
                <a:latin typeface="Fira Sans Light"/>
              </a:rPr>
              <a:t>caractéristiques</a:t>
            </a:r>
            <a:r>
              <a:rPr lang="en-US" sz="2800" dirty="0">
                <a:solidFill>
                  <a:srgbClr val="000000"/>
                </a:solidFill>
                <a:latin typeface="Fira Sans Light"/>
              </a:rPr>
              <a:t> </a:t>
            </a:r>
            <a:r>
              <a:rPr lang="en-US" sz="2800" dirty="0" err="1">
                <a:solidFill>
                  <a:srgbClr val="000000"/>
                </a:solidFill>
                <a:latin typeface="Fira Sans Light"/>
              </a:rPr>
              <a:t>telles</a:t>
            </a:r>
            <a:r>
              <a:rPr lang="en-US" sz="2800" dirty="0">
                <a:solidFill>
                  <a:srgbClr val="000000"/>
                </a:solidFill>
                <a:latin typeface="Fira Sans Light"/>
              </a:rPr>
              <a:t> que la surface, la </a:t>
            </a:r>
            <a:r>
              <a:rPr lang="en-US" sz="2800" dirty="0" err="1">
                <a:solidFill>
                  <a:srgbClr val="000000"/>
                </a:solidFill>
                <a:latin typeface="Fira Sans Light"/>
              </a:rPr>
              <a:t>dynamique</a:t>
            </a:r>
            <a:r>
              <a:rPr lang="en-US" sz="2800" dirty="0">
                <a:solidFill>
                  <a:srgbClr val="000000"/>
                </a:solidFill>
                <a:latin typeface="Fira Sans Light"/>
              </a:rPr>
              <a:t>, etc.) ;</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05029" y="2863620"/>
            <a:ext cx="1022392" cy="739956"/>
          </a:xfrm>
          <a:prstGeom prst="rect">
            <a:avLst/>
          </a:prstGeom>
        </p:spPr>
      </p:pic>
      <p:sp>
        <p:nvSpPr>
          <p:cNvPr id="4" name="TextBox 4"/>
          <p:cNvSpPr txBox="1"/>
          <p:nvPr/>
        </p:nvSpPr>
        <p:spPr>
          <a:xfrm>
            <a:off x="763825" y="655002"/>
            <a:ext cx="9129901" cy="508000"/>
          </a:xfrm>
          <a:prstGeom prst="rect">
            <a:avLst/>
          </a:prstGeom>
        </p:spPr>
        <p:txBody>
          <a:bodyPr lIns="0" tIns="0" rIns="0" bIns="0" rtlCol="0" anchor="t">
            <a:spAutoFit/>
          </a:bodyPr>
          <a:lstStyle/>
          <a:p>
            <a:pPr algn="l">
              <a:lnSpc>
                <a:spcPts val="4025"/>
              </a:lnSpc>
            </a:pPr>
            <a:r>
              <a:rPr lang="en-US" sz="3500" spc="35">
                <a:solidFill>
                  <a:srgbClr val="5271FF"/>
                </a:solidFill>
                <a:latin typeface="League Spartan"/>
              </a:rPr>
              <a:t>DOMAINES D'APPLICATION</a:t>
            </a:r>
          </a:p>
        </p:txBody>
      </p:sp>
      <p:sp>
        <p:nvSpPr>
          <p:cNvPr id="5" name="TextBox 5"/>
          <p:cNvSpPr txBox="1"/>
          <p:nvPr/>
        </p:nvSpPr>
        <p:spPr>
          <a:xfrm>
            <a:off x="763825" y="1871628"/>
            <a:ext cx="13119745" cy="481330"/>
          </a:xfrm>
          <a:prstGeom prst="rect">
            <a:avLst/>
          </a:prstGeom>
        </p:spPr>
        <p:txBody>
          <a:bodyPr lIns="0" tIns="0" rIns="0" bIns="0" rtlCol="0" anchor="t">
            <a:spAutoFit/>
          </a:bodyPr>
          <a:lstStyle/>
          <a:p>
            <a:pPr algn="just">
              <a:lnSpc>
                <a:spcPts val="3920"/>
              </a:lnSpc>
              <a:spcBef>
                <a:spcPct val="0"/>
              </a:spcBef>
            </a:pPr>
            <a:r>
              <a:rPr lang="en-US" sz="2800">
                <a:solidFill>
                  <a:srgbClr val="000000"/>
                </a:solidFill>
                <a:latin typeface="Fira Sans Light"/>
              </a:rPr>
              <a:t>Voici quelques applications remarquables de segmentation d'instance :</a:t>
            </a:r>
          </a:p>
        </p:txBody>
      </p:sp>
      <p:sp>
        <p:nvSpPr>
          <p:cNvPr id="6" name="TextBox 6"/>
          <p:cNvSpPr txBox="1"/>
          <p:nvPr/>
        </p:nvSpPr>
        <p:spPr>
          <a:xfrm>
            <a:off x="1762344" y="2981912"/>
            <a:ext cx="15864972" cy="976630"/>
          </a:xfrm>
          <a:prstGeom prst="rect">
            <a:avLst/>
          </a:prstGeom>
        </p:spPr>
        <p:txBody>
          <a:bodyPr lIns="0" tIns="0" rIns="0" bIns="0" rtlCol="0" anchor="t">
            <a:spAutoFit/>
          </a:bodyPr>
          <a:lstStyle/>
          <a:p>
            <a:pPr algn="just">
              <a:lnSpc>
                <a:spcPts val="3920"/>
              </a:lnSpc>
              <a:spcBef>
                <a:spcPct val="0"/>
              </a:spcBef>
            </a:pPr>
            <a:r>
              <a:rPr lang="en-US" sz="2800">
                <a:solidFill>
                  <a:srgbClr val="000000"/>
                </a:solidFill>
                <a:latin typeface="Fira Sans Light"/>
              </a:rPr>
              <a:t>Systèmes de conduite autonome (par exemple, segmentation des données visuelles d'entrée de la caméra - classification d'un piéton sur la route, d'un véhicule, de panneaux, etc.) ;</a:t>
            </a:r>
          </a:p>
        </p:txBody>
      </p:sp>
      <p:sp>
        <p:nvSpPr>
          <p:cNvPr id="7" name="TextBox 7"/>
          <p:cNvSpPr txBox="1"/>
          <p:nvPr/>
        </p:nvSpPr>
        <p:spPr>
          <a:xfrm>
            <a:off x="1762344" y="6363841"/>
            <a:ext cx="15864972" cy="481330"/>
          </a:xfrm>
          <a:prstGeom prst="rect">
            <a:avLst/>
          </a:prstGeom>
        </p:spPr>
        <p:txBody>
          <a:bodyPr lIns="0" tIns="0" rIns="0" bIns="0" rtlCol="0" anchor="t">
            <a:spAutoFit/>
          </a:bodyPr>
          <a:lstStyle/>
          <a:p>
            <a:pPr algn="just">
              <a:lnSpc>
                <a:spcPts val="3920"/>
              </a:lnSpc>
              <a:spcBef>
                <a:spcPct val="0"/>
              </a:spcBef>
            </a:pPr>
            <a:r>
              <a:rPr lang="en-US" sz="2800">
                <a:solidFill>
                  <a:srgbClr val="000000"/>
                </a:solidFill>
                <a:latin typeface="Fira Sans Light"/>
              </a:rPr>
              <a:t>Traitement d'images aériennes, satellitaires et UAV (par exemple, segmentation d'un paysage);</a:t>
            </a:r>
          </a:p>
        </p:txBody>
      </p:sp>
      <p:sp>
        <p:nvSpPr>
          <p:cNvPr id="8" name="TextBox 8"/>
          <p:cNvSpPr txBox="1"/>
          <p:nvPr/>
        </p:nvSpPr>
        <p:spPr>
          <a:xfrm>
            <a:off x="1762344" y="7591397"/>
            <a:ext cx="7682372" cy="514350"/>
          </a:xfrm>
          <a:prstGeom prst="rect">
            <a:avLst/>
          </a:prstGeom>
        </p:spPr>
        <p:txBody>
          <a:bodyPr lIns="0" tIns="0" rIns="0" bIns="0" rtlCol="0" anchor="t">
            <a:spAutoFit/>
          </a:bodyPr>
          <a:lstStyle/>
          <a:p>
            <a:pPr algn="ctr">
              <a:lnSpc>
                <a:spcPts val="4200"/>
              </a:lnSpc>
              <a:spcBef>
                <a:spcPct val="0"/>
              </a:spcBef>
            </a:pPr>
            <a:r>
              <a:rPr lang="en-US" sz="3000">
                <a:solidFill>
                  <a:srgbClr val="5271FF"/>
                </a:solidFill>
                <a:latin typeface="Open Sans Extra Bold"/>
              </a:rPr>
              <a:t>Et bien d'autres cas d'utilisation ...</a:t>
            </a:r>
          </a:p>
        </p:txBody>
      </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05029" y="4241752"/>
            <a:ext cx="1022392" cy="739956"/>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05029" y="6196428"/>
            <a:ext cx="1022392" cy="7399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blip>
          <a:srcRect l="327" r="327" b="20453"/>
          <a:stretch>
            <a:fillRect/>
          </a:stretch>
        </p:blipFill>
        <p:spPr>
          <a:xfrm>
            <a:off x="1028700" y="635952"/>
            <a:ext cx="17345793" cy="9831479"/>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5442758" cy="10287000"/>
          </a:xfrm>
          <a:prstGeom prst="rect">
            <a:avLst/>
          </a:prstGeom>
        </p:spPr>
      </p:pic>
      <p:pic>
        <p:nvPicPr>
          <p:cNvPr id="4" name="Picture 4"/>
          <p:cNvPicPr>
            <a:picLocks noChangeAspect="1"/>
          </p:cNvPicPr>
          <p:nvPr/>
        </p:nvPicPr>
        <p:blipFill>
          <a:blip r:embed="rId5"/>
          <a:srcRect t="56"/>
          <a:stretch>
            <a:fillRect/>
          </a:stretch>
        </p:blipFill>
        <p:spPr>
          <a:xfrm>
            <a:off x="6685488" y="2970031"/>
            <a:ext cx="9427591" cy="2436289"/>
          </a:xfrm>
          <a:prstGeom prst="rect">
            <a:avLst/>
          </a:prstGeom>
        </p:spPr>
      </p:pic>
      <p:pic>
        <p:nvPicPr>
          <p:cNvPr id="5" name="Picture 5"/>
          <p:cNvPicPr>
            <a:picLocks noChangeAspect="1"/>
          </p:cNvPicPr>
          <p:nvPr/>
        </p:nvPicPr>
        <p:blipFill>
          <a:blip r:embed="rId6"/>
          <a:srcRect l="605" r="605"/>
          <a:stretch>
            <a:fillRect/>
          </a:stretch>
        </p:blipFill>
        <p:spPr>
          <a:xfrm>
            <a:off x="6685488" y="6955644"/>
            <a:ext cx="9427591" cy="2489524"/>
          </a:xfrm>
          <a:prstGeom prst="rect">
            <a:avLst/>
          </a:prstGeom>
        </p:spPr>
      </p:pic>
      <p:sp>
        <p:nvSpPr>
          <p:cNvPr id="6" name="TextBox 6"/>
          <p:cNvSpPr txBox="1"/>
          <p:nvPr/>
        </p:nvSpPr>
        <p:spPr>
          <a:xfrm>
            <a:off x="6374948" y="664527"/>
            <a:ext cx="5657850" cy="756920"/>
          </a:xfrm>
          <a:prstGeom prst="rect">
            <a:avLst/>
          </a:prstGeom>
        </p:spPr>
        <p:txBody>
          <a:bodyPr lIns="0" tIns="0" rIns="0" bIns="0" rtlCol="0" anchor="t">
            <a:spAutoFit/>
          </a:bodyPr>
          <a:lstStyle/>
          <a:p>
            <a:pPr algn="l">
              <a:lnSpc>
                <a:spcPts val="5980"/>
              </a:lnSpc>
            </a:pPr>
            <a:r>
              <a:rPr lang="en-US" sz="5200" spc="52">
                <a:solidFill>
                  <a:srgbClr val="43C3DD"/>
                </a:solidFill>
                <a:latin typeface="League Spartan"/>
              </a:rPr>
              <a:t>L'ETAT DE L’ART </a:t>
            </a:r>
          </a:p>
        </p:txBody>
      </p:sp>
      <p:sp>
        <p:nvSpPr>
          <p:cNvPr id="7" name="TextBox 7"/>
          <p:cNvSpPr txBox="1"/>
          <p:nvPr/>
        </p:nvSpPr>
        <p:spPr>
          <a:xfrm>
            <a:off x="5136646" y="2012532"/>
            <a:ext cx="3036101" cy="508000"/>
          </a:xfrm>
          <a:prstGeom prst="rect">
            <a:avLst/>
          </a:prstGeom>
        </p:spPr>
        <p:txBody>
          <a:bodyPr lIns="0" tIns="0" rIns="0" bIns="0" rtlCol="0" anchor="t">
            <a:spAutoFit/>
          </a:bodyPr>
          <a:lstStyle/>
          <a:p>
            <a:pPr algn="l">
              <a:lnSpc>
                <a:spcPts val="4025"/>
              </a:lnSpc>
            </a:pPr>
            <a:r>
              <a:rPr lang="en-US" sz="3500" spc="35">
                <a:solidFill>
                  <a:srgbClr val="5271FF"/>
                </a:solidFill>
                <a:latin typeface="League Spartan"/>
              </a:rPr>
              <a:t>DÉTECTION</a:t>
            </a:r>
          </a:p>
        </p:txBody>
      </p:sp>
      <p:sp>
        <p:nvSpPr>
          <p:cNvPr id="8" name="TextBox 8"/>
          <p:cNvSpPr txBox="1"/>
          <p:nvPr/>
        </p:nvSpPr>
        <p:spPr>
          <a:xfrm>
            <a:off x="5136646" y="5815179"/>
            <a:ext cx="4333296" cy="508000"/>
          </a:xfrm>
          <a:prstGeom prst="rect">
            <a:avLst/>
          </a:prstGeom>
        </p:spPr>
        <p:txBody>
          <a:bodyPr lIns="0" tIns="0" rIns="0" bIns="0" rtlCol="0" anchor="t">
            <a:spAutoFit/>
          </a:bodyPr>
          <a:lstStyle/>
          <a:p>
            <a:pPr algn="l">
              <a:lnSpc>
                <a:spcPts val="4025"/>
              </a:lnSpc>
            </a:pPr>
            <a:r>
              <a:rPr lang="en-US" sz="3500" spc="35">
                <a:solidFill>
                  <a:srgbClr val="5271FF"/>
                </a:solidFill>
                <a:latin typeface="League Spartan"/>
              </a:rPr>
              <a:t>SEGMENTATION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blip>
          <a:srcRect l="327" r="327" b="20453"/>
          <a:stretch>
            <a:fillRect/>
          </a:stretch>
        </p:blipFill>
        <p:spPr>
          <a:xfrm>
            <a:off x="76200" y="0"/>
            <a:ext cx="18298293" cy="10467431"/>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5442758" cy="10287000"/>
          </a:xfrm>
          <a:prstGeom prst="rect">
            <a:avLst/>
          </a:prstGeom>
        </p:spPr>
      </p:pic>
      <p:sp>
        <p:nvSpPr>
          <p:cNvPr id="4" name="TextBox 4"/>
          <p:cNvSpPr txBox="1"/>
          <p:nvPr/>
        </p:nvSpPr>
        <p:spPr>
          <a:xfrm>
            <a:off x="5442758" y="1601357"/>
            <a:ext cx="6905275" cy="7415530"/>
          </a:xfrm>
          <a:prstGeom prst="rect">
            <a:avLst/>
          </a:prstGeom>
        </p:spPr>
        <p:txBody>
          <a:bodyPr lIns="0" tIns="0" rIns="0" bIns="0" rtlCol="0" anchor="t">
            <a:spAutoFit/>
          </a:bodyPr>
          <a:lstStyle/>
          <a:p>
            <a:pPr algn="just">
              <a:lnSpc>
                <a:spcPts val="3920"/>
              </a:lnSpc>
              <a:spcBef>
                <a:spcPct val="0"/>
              </a:spcBef>
            </a:pPr>
            <a:r>
              <a:rPr lang="en-US" sz="2800" dirty="0">
                <a:solidFill>
                  <a:srgbClr val="000000"/>
                </a:solidFill>
                <a:latin typeface="Fira Sans Light"/>
              </a:rPr>
              <a:t>Le </a:t>
            </a:r>
            <a:r>
              <a:rPr lang="en-US" sz="2800" dirty="0">
                <a:solidFill>
                  <a:srgbClr val="5271FF"/>
                </a:solidFill>
                <a:latin typeface="Fira Sans Light"/>
              </a:rPr>
              <a:t>Mask R-CNN</a:t>
            </a:r>
            <a:r>
              <a:rPr lang="en-US" sz="2800" dirty="0">
                <a:solidFill>
                  <a:srgbClr val="000000"/>
                </a:solidFill>
                <a:latin typeface="Fira Sans Light"/>
              </a:rPr>
              <a:t> </a:t>
            </a:r>
            <a:r>
              <a:rPr lang="en-US" sz="2800" dirty="0" err="1">
                <a:solidFill>
                  <a:srgbClr val="000000"/>
                </a:solidFill>
                <a:latin typeface="Fira Sans Light"/>
              </a:rPr>
              <a:t>est</a:t>
            </a:r>
            <a:r>
              <a:rPr lang="en-US" sz="2800" dirty="0">
                <a:solidFill>
                  <a:srgbClr val="000000"/>
                </a:solidFill>
                <a:latin typeface="Fira Sans Light"/>
              </a:rPr>
              <a:t> un </a:t>
            </a:r>
            <a:r>
              <a:rPr lang="en-US" sz="2800" dirty="0" err="1">
                <a:solidFill>
                  <a:srgbClr val="000000"/>
                </a:solidFill>
                <a:latin typeface="Fira Sans Light"/>
              </a:rPr>
              <a:t>modèle</a:t>
            </a:r>
            <a:r>
              <a:rPr lang="en-US" sz="2800" dirty="0">
                <a:solidFill>
                  <a:srgbClr val="000000"/>
                </a:solidFill>
                <a:latin typeface="Fira Sans Light"/>
              </a:rPr>
              <a:t> de deep Learning </a:t>
            </a:r>
            <a:r>
              <a:rPr lang="en-US" sz="2800" dirty="0" err="1">
                <a:solidFill>
                  <a:srgbClr val="000000"/>
                </a:solidFill>
                <a:latin typeface="Fira Sans Light"/>
              </a:rPr>
              <a:t>développé</a:t>
            </a:r>
            <a:r>
              <a:rPr lang="en-US" sz="2800" dirty="0">
                <a:solidFill>
                  <a:srgbClr val="000000"/>
                </a:solidFill>
                <a:latin typeface="Fira Sans Light"/>
              </a:rPr>
              <a:t> pour la </a:t>
            </a:r>
            <a:r>
              <a:rPr lang="en-US" sz="2800" dirty="0">
                <a:solidFill>
                  <a:srgbClr val="5271FF"/>
                </a:solidFill>
                <a:latin typeface="Fira Sans Light"/>
              </a:rPr>
              <a:t>segmentation </a:t>
            </a:r>
            <a:r>
              <a:rPr lang="en-US" sz="2800" dirty="0" err="1">
                <a:solidFill>
                  <a:srgbClr val="5271FF"/>
                </a:solidFill>
                <a:latin typeface="Fira Sans Light"/>
              </a:rPr>
              <a:t>d'instance</a:t>
            </a:r>
            <a:r>
              <a:rPr lang="en-US" sz="2800" dirty="0">
                <a:solidFill>
                  <a:srgbClr val="000000"/>
                </a:solidFill>
                <a:latin typeface="Fira Sans Light"/>
              </a:rPr>
              <a:t>, qui </a:t>
            </a:r>
            <a:r>
              <a:rPr lang="en-US" sz="2800" dirty="0" err="1">
                <a:solidFill>
                  <a:srgbClr val="000000"/>
                </a:solidFill>
                <a:latin typeface="Fira Sans Light"/>
              </a:rPr>
              <a:t>consiste</a:t>
            </a:r>
            <a:r>
              <a:rPr lang="en-US" sz="2800" dirty="0">
                <a:solidFill>
                  <a:srgbClr val="000000"/>
                </a:solidFill>
                <a:latin typeface="Fira Sans Light"/>
              </a:rPr>
              <a:t> à identifier et </a:t>
            </a:r>
            <a:r>
              <a:rPr lang="en-US" sz="2800" dirty="0" err="1">
                <a:solidFill>
                  <a:srgbClr val="000000"/>
                </a:solidFill>
                <a:latin typeface="Fira Sans Light"/>
              </a:rPr>
              <a:t>localiser</a:t>
            </a:r>
            <a:r>
              <a:rPr lang="en-US" sz="2800" dirty="0">
                <a:solidFill>
                  <a:srgbClr val="000000"/>
                </a:solidFill>
                <a:latin typeface="Fira Sans Light"/>
              </a:rPr>
              <a:t> des </a:t>
            </a:r>
            <a:r>
              <a:rPr lang="en-US" sz="2800" dirty="0" err="1">
                <a:solidFill>
                  <a:srgbClr val="000000"/>
                </a:solidFill>
                <a:latin typeface="Fira Sans Light"/>
              </a:rPr>
              <a:t>objets</a:t>
            </a:r>
            <a:r>
              <a:rPr lang="en-US" sz="2800" dirty="0">
                <a:solidFill>
                  <a:srgbClr val="000000"/>
                </a:solidFill>
                <a:latin typeface="Fira Sans Light"/>
              </a:rPr>
              <a:t> dans </a:t>
            </a:r>
            <a:r>
              <a:rPr lang="en-US" sz="2800" dirty="0" err="1">
                <a:solidFill>
                  <a:srgbClr val="000000"/>
                </a:solidFill>
                <a:latin typeface="Fira Sans Light"/>
              </a:rPr>
              <a:t>une</a:t>
            </a:r>
            <a:r>
              <a:rPr lang="en-US" sz="2800" dirty="0">
                <a:solidFill>
                  <a:srgbClr val="000000"/>
                </a:solidFill>
                <a:latin typeface="Fira Sans Light"/>
              </a:rPr>
              <a:t> image et à les </a:t>
            </a:r>
            <a:r>
              <a:rPr lang="en-US" sz="2800" dirty="0" err="1">
                <a:solidFill>
                  <a:srgbClr val="000000"/>
                </a:solidFill>
                <a:latin typeface="Fira Sans Light"/>
              </a:rPr>
              <a:t>segmenter</a:t>
            </a:r>
            <a:r>
              <a:rPr lang="en-US" sz="2800" dirty="0">
                <a:solidFill>
                  <a:srgbClr val="000000"/>
                </a:solidFill>
                <a:latin typeface="Fira Sans Light"/>
              </a:rPr>
              <a:t> </a:t>
            </a:r>
            <a:r>
              <a:rPr lang="en-US" sz="2800" dirty="0" err="1">
                <a:solidFill>
                  <a:srgbClr val="000000"/>
                </a:solidFill>
                <a:latin typeface="Fira Sans Light"/>
              </a:rPr>
              <a:t>simultanément</a:t>
            </a:r>
            <a:r>
              <a:rPr lang="en-US" sz="2800" dirty="0">
                <a:solidFill>
                  <a:srgbClr val="000000"/>
                </a:solidFill>
                <a:latin typeface="Fira Sans Light"/>
              </a:rPr>
              <a:t>. Il </a:t>
            </a:r>
            <a:r>
              <a:rPr lang="en-US" sz="2800" dirty="0" err="1">
                <a:solidFill>
                  <a:srgbClr val="000000"/>
                </a:solidFill>
                <a:latin typeface="Fira Sans Light"/>
              </a:rPr>
              <a:t>s'agit</a:t>
            </a:r>
            <a:r>
              <a:rPr lang="en-US" sz="2800" dirty="0">
                <a:solidFill>
                  <a:srgbClr val="000000"/>
                </a:solidFill>
                <a:latin typeface="Fira Sans Light"/>
              </a:rPr>
              <a:t> </a:t>
            </a:r>
            <a:r>
              <a:rPr lang="en-US" sz="2800" dirty="0" err="1">
                <a:solidFill>
                  <a:srgbClr val="000000"/>
                </a:solidFill>
                <a:latin typeface="Fira Sans Light"/>
              </a:rPr>
              <a:t>d'une</a:t>
            </a:r>
            <a:r>
              <a:rPr lang="en-US" sz="2800" dirty="0">
                <a:solidFill>
                  <a:srgbClr val="000000"/>
                </a:solidFill>
                <a:latin typeface="Fira Sans Light"/>
              </a:rPr>
              <a:t> extension du </a:t>
            </a:r>
            <a:r>
              <a:rPr lang="en-US" sz="2800" dirty="0" err="1">
                <a:solidFill>
                  <a:srgbClr val="000000"/>
                </a:solidFill>
                <a:latin typeface="Fira Sans Light"/>
              </a:rPr>
              <a:t>modèle</a:t>
            </a:r>
            <a:r>
              <a:rPr lang="en-US" sz="2800" dirty="0">
                <a:solidFill>
                  <a:srgbClr val="000000"/>
                </a:solidFill>
                <a:latin typeface="Fira Sans Light"/>
              </a:rPr>
              <a:t> </a:t>
            </a:r>
            <a:r>
              <a:rPr lang="en-US" sz="2800" dirty="0">
                <a:solidFill>
                  <a:srgbClr val="5271FF"/>
                </a:solidFill>
                <a:latin typeface="Fira Sans Light"/>
              </a:rPr>
              <a:t>Faster R-CNN</a:t>
            </a:r>
            <a:r>
              <a:rPr lang="en-US" sz="2800" dirty="0">
                <a:solidFill>
                  <a:srgbClr val="000000"/>
                </a:solidFill>
                <a:latin typeface="Fira Sans Light"/>
              </a:rPr>
              <a:t>, qui </a:t>
            </a:r>
            <a:r>
              <a:rPr lang="en-US" sz="2800" dirty="0" err="1">
                <a:solidFill>
                  <a:srgbClr val="000000"/>
                </a:solidFill>
                <a:latin typeface="Fira Sans Light"/>
              </a:rPr>
              <a:t>génère</a:t>
            </a:r>
            <a:r>
              <a:rPr lang="en-US" sz="2800" dirty="0">
                <a:solidFill>
                  <a:srgbClr val="000000"/>
                </a:solidFill>
                <a:latin typeface="Fira Sans Light"/>
              </a:rPr>
              <a:t> </a:t>
            </a:r>
            <a:r>
              <a:rPr lang="en-US" sz="2800" dirty="0" err="1">
                <a:solidFill>
                  <a:srgbClr val="000000"/>
                </a:solidFill>
                <a:latin typeface="Fira Sans Light"/>
              </a:rPr>
              <a:t>d'abord</a:t>
            </a:r>
            <a:r>
              <a:rPr lang="en-US" sz="2800" dirty="0">
                <a:solidFill>
                  <a:srgbClr val="000000"/>
                </a:solidFill>
                <a:latin typeface="Fira Sans Light"/>
              </a:rPr>
              <a:t> des propositions de </a:t>
            </a:r>
            <a:r>
              <a:rPr lang="en-US" sz="2800" dirty="0" err="1">
                <a:solidFill>
                  <a:srgbClr val="000000"/>
                </a:solidFill>
                <a:latin typeface="Fira Sans Light"/>
              </a:rPr>
              <a:t>régions</a:t>
            </a:r>
            <a:r>
              <a:rPr lang="en-US" sz="2800" dirty="0">
                <a:solidFill>
                  <a:srgbClr val="000000"/>
                </a:solidFill>
                <a:latin typeface="Fira Sans Light"/>
              </a:rPr>
              <a:t> (</a:t>
            </a:r>
            <a:r>
              <a:rPr lang="en-US" sz="2800" dirty="0" err="1">
                <a:solidFill>
                  <a:srgbClr val="000000"/>
                </a:solidFill>
                <a:latin typeface="Fira Sans Light"/>
              </a:rPr>
              <a:t>régions</a:t>
            </a:r>
            <a:r>
              <a:rPr lang="en-US" sz="2800" dirty="0">
                <a:solidFill>
                  <a:srgbClr val="000000"/>
                </a:solidFill>
                <a:latin typeface="Fira Sans Light"/>
              </a:rPr>
              <a:t> </a:t>
            </a:r>
            <a:r>
              <a:rPr lang="en-US" sz="2800" dirty="0" err="1">
                <a:solidFill>
                  <a:srgbClr val="000000"/>
                </a:solidFill>
                <a:latin typeface="Fira Sans Light"/>
              </a:rPr>
              <a:t>potentielles</a:t>
            </a:r>
            <a:r>
              <a:rPr lang="en-US" sz="2800" dirty="0">
                <a:solidFill>
                  <a:srgbClr val="000000"/>
                </a:solidFill>
                <a:latin typeface="Fira Sans Light"/>
              </a:rPr>
              <a:t> </a:t>
            </a:r>
            <a:r>
              <a:rPr lang="en-US" sz="2800" dirty="0" err="1">
                <a:solidFill>
                  <a:srgbClr val="000000"/>
                </a:solidFill>
                <a:latin typeface="Fira Sans Light"/>
              </a:rPr>
              <a:t>où</a:t>
            </a:r>
            <a:r>
              <a:rPr lang="en-US" sz="2800" dirty="0">
                <a:solidFill>
                  <a:srgbClr val="000000"/>
                </a:solidFill>
                <a:latin typeface="Fira Sans Light"/>
              </a:rPr>
              <a:t> un </a:t>
            </a:r>
            <a:r>
              <a:rPr lang="en-US" sz="2800" dirty="0" err="1">
                <a:solidFill>
                  <a:srgbClr val="000000"/>
                </a:solidFill>
                <a:latin typeface="Fira Sans Light"/>
              </a:rPr>
              <a:t>objet</a:t>
            </a:r>
            <a:r>
              <a:rPr lang="en-US" sz="2800" dirty="0">
                <a:solidFill>
                  <a:srgbClr val="000000"/>
                </a:solidFill>
                <a:latin typeface="Fira Sans Light"/>
              </a:rPr>
              <a:t> </a:t>
            </a:r>
            <a:r>
              <a:rPr lang="en-US" sz="2800" dirty="0" err="1">
                <a:solidFill>
                  <a:srgbClr val="000000"/>
                </a:solidFill>
                <a:latin typeface="Fira Sans Light"/>
              </a:rPr>
              <a:t>peut</a:t>
            </a:r>
            <a:r>
              <a:rPr lang="en-US" sz="2800" dirty="0">
                <a:solidFill>
                  <a:srgbClr val="000000"/>
                </a:solidFill>
                <a:latin typeface="Fira Sans Light"/>
              </a:rPr>
              <a:t> </a:t>
            </a:r>
            <a:r>
              <a:rPr lang="en-US" sz="2800" dirty="0" err="1">
                <a:solidFill>
                  <a:srgbClr val="000000"/>
                </a:solidFill>
                <a:latin typeface="Fira Sans Light"/>
              </a:rPr>
              <a:t>être</a:t>
            </a:r>
            <a:r>
              <a:rPr lang="en-US" sz="2800" dirty="0">
                <a:solidFill>
                  <a:srgbClr val="000000"/>
                </a:solidFill>
                <a:latin typeface="Fira Sans Light"/>
              </a:rPr>
              <a:t> </a:t>
            </a:r>
            <a:r>
              <a:rPr lang="en-US" sz="2800" dirty="0" err="1">
                <a:solidFill>
                  <a:srgbClr val="000000"/>
                </a:solidFill>
                <a:latin typeface="Fira Sans Light"/>
              </a:rPr>
              <a:t>présent</a:t>
            </a:r>
            <a:r>
              <a:rPr lang="en-US" sz="2800" dirty="0">
                <a:solidFill>
                  <a:srgbClr val="000000"/>
                </a:solidFill>
                <a:latin typeface="Fira Sans Light"/>
              </a:rPr>
              <a:t>), </a:t>
            </a:r>
            <a:r>
              <a:rPr lang="en-US" sz="2800" dirty="0" err="1">
                <a:solidFill>
                  <a:srgbClr val="000000"/>
                </a:solidFill>
                <a:latin typeface="Fira Sans Light"/>
              </a:rPr>
              <a:t>puis</a:t>
            </a:r>
            <a:r>
              <a:rPr lang="en-US" sz="2800" dirty="0">
                <a:solidFill>
                  <a:srgbClr val="000000"/>
                </a:solidFill>
                <a:latin typeface="Fira Sans Light"/>
              </a:rPr>
              <a:t> </a:t>
            </a:r>
            <a:r>
              <a:rPr lang="en-US" sz="2800" dirty="0" err="1">
                <a:solidFill>
                  <a:srgbClr val="000000"/>
                </a:solidFill>
                <a:latin typeface="Fira Sans Light"/>
              </a:rPr>
              <a:t>classé</a:t>
            </a:r>
            <a:r>
              <a:rPr lang="en-US" sz="2800" dirty="0">
                <a:solidFill>
                  <a:srgbClr val="000000"/>
                </a:solidFill>
                <a:latin typeface="Fira Sans Light"/>
              </a:rPr>
              <a:t> </a:t>
            </a:r>
            <a:r>
              <a:rPr lang="en-US" sz="2800" dirty="0" err="1">
                <a:solidFill>
                  <a:srgbClr val="000000"/>
                </a:solidFill>
                <a:latin typeface="Fira Sans Light"/>
              </a:rPr>
              <a:t>chaque</a:t>
            </a:r>
            <a:r>
              <a:rPr lang="en-US" sz="2800" dirty="0">
                <a:solidFill>
                  <a:srgbClr val="000000"/>
                </a:solidFill>
                <a:latin typeface="Fira Sans Light"/>
              </a:rPr>
              <a:t> </a:t>
            </a:r>
            <a:r>
              <a:rPr lang="en-US" sz="2800" dirty="0" err="1">
                <a:solidFill>
                  <a:srgbClr val="000000"/>
                </a:solidFill>
                <a:latin typeface="Fira Sans Light"/>
              </a:rPr>
              <a:t>région</a:t>
            </a:r>
            <a:r>
              <a:rPr lang="en-US" sz="2800" dirty="0">
                <a:solidFill>
                  <a:srgbClr val="000000"/>
                </a:solidFill>
                <a:latin typeface="Fira Sans Light"/>
              </a:rPr>
              <a:t> </a:t>
            </a:r>
            <a:r>
              <a:rPr lang="en-US" sz="2800" dirty="0" err="1">
                <a:solidFill>
                  <a:srgbClr val="000000"/>
                </a:solidFill>
                <a:latin typeface="Fira Sans Light"/>
              </a:rPr>
              <a:t>en</a:t>
            </a:r>
            <a:r>
              <a:rPr lang="en-US" sz="2800" dirty="0">
                <a:solidFill>
                  <a:srgbClr val="000000"/>
                </a:solidFill>
                <a:latin typeface="Fira Sans Light"/>
              </a:rPr>
              <a:t> tant </a:t>
            </a:r>
            <a:r>
              <a:rPr lang="en-US" sz="2800" dirty="0" err="1">
                <a:solidFill>
                  <a:srgbClr val="000000"/>
                </a:solidFill>
                <a:latin typeface="Fira Sans Light"/>
              </a:rPr>
              <a:t>qu'objet</a:t>
            </a:r>
            <a:r>
              <a:rPr lang="en-US" sz="2800" dirty="0">
                <a:solidFill>
                  <a:srgbClr val="000000"/>
                </a:solidFill>
                <a:latin typeface="Fira Sans Light"/>
              </a:rPr>
              <a:t> </a:t>
            </a:r>
            <a:r>
              <a:rPr lang="en-US" sz="2800" dirty="0" err="1">
                <a:solidFill>
                  <a:srgbClr val="000000"/>
                </a:solidFill>
                <a:latin typeface="Fira Sans Light"/>
              </a:rPr>
              <a:t>ou</a:t>
            </a:r>
            <a:r>
              <a:rPr lang="en-US" sz="2800" dirty="0">
                <a:solidFill>
                  <a:srgbClr val="000000"/>
                </a:solidFill>
                <a:latin typeface="Fira Sans Light"/>
              </a:rPr>
              <a:t> </a:t>
            </a:r>
            <a:r>
              <a:rPr lang="en-US" sz="2800" dirty="0" err="1">
                <a:solidFill>
                  <a:srgbClr val="000000"/>
                </a:solidFill>
                <a:latin typeface="Fira Sans Light"/>
              </a:rPr>
              <a:t>arrière</a:t>
            </a:r>
            <a:r>
              <a:rPr lang="en-US" sz="2800" dirty="0">
                <a:solidFill>
                  <a:srgbClr val="000000"/>
                </a:solidFill>
                <a:latin typeface="Fira Sans Light"/>
              </a:rPr>
              <a:t>-plan. </a:t>
            </a:r>
            <a:r>
              <a:rPr lang="en-US" sz="2800" dirty="0">
                <a:solidFill>
                  <a:srgbClr val="5271FF"/>
                </a:solidFill>
                <a:latin typeface="Fira Sans Light"/>
              </a:rPr>
              <a:t>Mask R-CNN</a:t>
            </a:r>
            <a:r>
              <a:rPr lang="en-US" sz="2800" dirty="0">
                <a:solidFill>
                  <a:srgbClr val="000000"/>
                </a:solidFill>
                <a:latin typeface="Fira Sans Light"/>
              </a:rPr>
              <a:t> </a:t>
            </a:r>
            <a:r>
              <a:rPr lang="en-US" sz="2800" dirty="0" err="1">
                <a:solidFill>
                  <a:srgbClr val="000000"/>
                </a:solidFill>
                <a:latin typeface="Fira Sans Light"/>
              </a:rPr>
              <a:t>ajoute</a:t>
            </a:r>
            <a:r>
              <a:rPr lang="en-US" sz="2800" dirty="0">
                <a:solidFill>
                  <a:srgbClr val="000000"/>
                </a:solidFill>
                <a:latin typeface="Fira Sans Light"/>
              </a:rPr>
              <a:t> </a:t>
            </a:r>
            <a:r>
              <a:rPr lang="en-US" sz="2800" dirty="0" err="1">
                <a:solidFill>
                  <a:srgbClr val="000000"/>
                </a:solidFill>
                <a:latin typeface="Fira Sans Light"/>
              </a:rPr>
              <a:t>une</a:t>
            </a:r>
            <a:r>
              <a:rPr lang="en-US" sz="2800" dirty="0">
                <a:solidFill>
                  <a:srgbClr val="000000"/>
                </a:solidFill>
                <a:latin typeface="Fira Sans Light"/>
              </a:rPr>
              <a:t> </a:t>
            </a:r>
            <a:r>
              <a:rPr lang="en-US" sz="2800" dirty="0" err="1">
                <a:solidFill>
                  <a:srgbClr val="000000"/>
                </a:solidFill>
                <a:latin typeface="Fira Sans Light"/>
              </a:rPr>
              <a:t>branche</a:t>
            </a:r>
            <a:r>
              <a:rPr lang="en-US" sz="2800" dirty="0">
                <a:solidFill>
                  <a:srgbClr val="000000"/>
                </a:solidFill>
                <a:latin typeface="Fira Sans Light"/>
              </a:rPr>
              <a:t> </a:t>
            </a:r>
            <a:r>
              <a:rPr lang="en-US" sz="2800" dirty="0" err="1">
                <a:solidFill>
                  <a:srgbClr val="000000"/>
                </a:solidFill>
                <a:latin typeface="Fira Sans Light"/>
              </a:rPr>
              <a:t>supplémentaire</a:t>
            </a:r>
            <a:r>
              <a:rPr lang="en-US" sz="2800" dirty="0">
                <a:solidFill>
                  <a:srgbClr val="000000"/>
                </a:solidFill>
                <a:latin typeface="Fira Sans Light"/>
              </a:rPr>
              <a:t> qui </a:t>
            </a:r>
            <a:r>
              <a:rPr lang="en-US" sz="2800" dirty="0" err="1">
                <a:solidFill>
                  <a:srgbClr val="000000"/>
                </a:solidFill>
                <a:latin typeface="Fira Sans Light"/>
              </a:rPr>
              <a:t>prédit</a:t>
            </a:r>
            <a:r>
              <a:rPr lang="en-US" sz="2800" dirty="0">
                <a:solidFill>
                  <a:srgbClr val="000000"/>
                </a:solidFill>
                <a:latin typeface="Fira Sans Light"/>
              </a:rPr>
              <a:t> un masque pour </a:t>
            </a:r>
            <a:r>
              <a:rPr lang="en-US" sz="2800" dirty="0" err="1">
                <a:solidFill>
                  <a:srgbClr val="000000"/>
                </a:solidFill>
                <a:latin typeface="Fira Sans Light"/>
              </a:rPr>
              <a:t>chaque</a:t>
            </a:r>
            <a:r>
              <a:rPr lang="en-US" sz="2800" dirty="0">
                <a:solidFill>
                  <a:srgbClr val="000000"/>
                </a:solidFill>
                <a:latin typeface="Fira Sans Light"/>
              </a:rPr>
              <a:t> </a:t>
            </a:r>
            <a:r>
              <a:rPr lang="en-US" sz="2800" dirty="0" err="1">
                <a:solidFill>
                  <a:srgbClr val="000000"/>
                </a:solidFill>
                <a:latin typeface="Fira Sans Light"/>
              </a:rPr>
              <a:t>objet</a:t>
            </a:r>
            <a:r>
              <a:rPr lang="en-US" sz="2800" dirty="0">
                <a:solidFill>
                  <a:srgbClr val="000000"/>
                </a:solidFill>
                <a:latin typeface="Fira Sans Light"/>
              </a:rPr>
              <a:t>, </a:t>
            </a:r>
            <a:r>
              <a:rPr lang="en-US" sz="2800" dirty="0" err="1">
                <a:solidFill>
                  <a:srgbClr val="000000"/>
                </a:solidFill>
                <a:latin typeface="Fira Sans Light"/>
              </a:rPr>
              <a:t>ce</a:t>
            </a:r>
            <a:r>
              <a:rPr lang="en-US" sz="2800" dirty="0">
                <a:solidFill>
                  <a:srgbClr val="000000"/>
                </a:solidFill>
                <a:latin typeface="Fira Sans Light"/>
              </a:rPr>
              <a:t> qui </a:t>
            </a:r>
            <a:r>
              <a:rPr lang="en-US" sz="2800" dirty="0" err="1">
                <a:solidFill>
                  <a:srgbClr val="000000"/>
                </a:solidFill>
                <a:latin typeface="Fira Sans Light"/>
              </a:rPr>
              <a:t>permet</a:t>
            </a:r>
            <a:r>
              <a:rPr lang="en-US" sz="2800" dirty="0">
                <a:solidFill>
                  <a:srgbClr val="000000"/>
                </a:solidFill>
                <a:latin typeface="Fira Sans Light"/>
              </a:rPr>
              <a:t> </a:t>
            </a:r>
            <a:r>
              <a:rPr lang="en-US" sz="2800" dirty="0" err="1">
                <a:solidFill>
                  <a:srgbClr val="000000"/>
                </a:solidFill>
                <a:latin typeface="Fira Sans Light"/>
              </a:rPr>
              <a:t>une</a:t>
            </a:r>
            <a:r>
              <a:rPr lang="en-US" sz="2800" dirty="0">
                <a:solidFill>
                  <a:srgbClr val="000000"/>
                </a:solidFill>
                <a:latin typeface="Fira Sans Light"/>
              </a:rPr>
              <a:t> segmentation plus </a:t>
            </a:r>
            <a:r>
              <a:rPr lang="en-US" sz="2800" dirty="0" err="1">
                <a:solidFill>
                  <a:srgbClr val="000000"/>
                </a:solidFill>
                <a:latin typeface="Fira Sans Light"/>
              </a:rPr>
              <a:t>précise</a:t>
            </a:r>
            <a:r>
              <a:rPr lang="en-US" sz="2800" dirty="0">
                <a:solidFill>
                  <a:srgbClr val="000000"/>
                </a:solidFill>
                <a:latin typeface="Fira Sans Light"/>
              </a:rPr>
              <a:t> des </a:t>
            </a:r>
            <a:r>
              <a:rPr lang="en-US" sz="2800" dirty="0" err="1">
                <a:solidFill>
                  <a:srgbClr val="000000"/>
                </a:solidFill>
                <a:latin typeface="Fira Sans Light"/>
              </a:rPr>
              <a:t>objets</a:t>
            </a:r>
            <a:r>
              <a:rPr lang="en-US" sz="2800" dirty="0">
                <a:solidFill>
                  <a:srgbClr val="000000"/>
                </a:solidFill>
                <a:latin typeface="Fira Sans Light"/>
              </a:rPr>
              <a:t> dans </a:t>
            </a:r>
            <a:r>
              <a:rPr lang="en-US" sz="2800" dirty="0" err="1">
                <a:solidFill>
                  <a:srgbClr val="000000"/>
                </a:solidFill>
                <a:latin typeface="Fira Sans Light"/>
              </a:rPr>
              <a:t>l'image</a:t>
            </a:r>
            <a:r>
              <a:rPr lang="en-US" sz="2800" dirty="0">
                <a:solidFill>
                  <a:srgbClr val="000000"/>
                </a:solidFill>
                <a:latin typeface="Fira Sans Light"/>
              </a:rPr>
              <a:t>.</a:t>
            </a:r>
          </a:p>
        </p:txBody>
      </p:sp>
      <p:sp>
        <p:nvSpPr>
          <p:cNvPr id="22" name="TextBox 22"/>
          <p:cNvSpPr txBox="1"/>
          <p:nvPr/>
        </p:nvSpPr>
        <p:spPr>
          <a:xfrm>
            <a:off x="6374948" y="664527"/>
            <a:ext cx="9129901" cy="756920"/>
          </a:xfrm>
          <a:prstGeom prst="rect">
            <a:avLst/>
          </a:prstGeom>
        </p:spPr>
        <p:txBody>
          <a:bodyPr lIns="0" tIns="0" rIns="0" bIns="0" rtlCol="0" anchor="t">
            <a:spAutoFit/>
          </a:bodyPr>
          <a:lstStyle/>
          <a:p>
            <a:pPr algn="l">
              <a:lnSpc>
                <a:spcPts val="5980"/>
              </a:lnSpc>
            </a:pPr>
            <a:r>
              <a:rPr lang="en-US" sz="5200" spc="52">
                <a:solidFill>
                  <a:srgbClr val="43C3DD"/>
                </a:solidFill>
                <a:latin typeface="League Spartan"/>
              </a:rPr>
              <a:t>MASK R-CNN</a:t>
            </a:r>
          </a:p>
        </p:txBody>
      </p:sp>
      <p:pic>
        <p:nvPicPr>
          <p:cNvPr id="25" name="Image 24">
            <a:extLst>
              <a:ext uri="{FF2B5EF4-FFF2-40B4-BE49-F238E27FC236}">
                <a16:creationId xmlns:a16="http://schemas.microsoft.com/office/drawing/2014/main" id="{15228D94-68BB-3D2C-8FD8-884306C4C047}"/>
              </a:ext>
            </a:extLst>
          </p:cNvPr>
          <p:cNvPicPr>
            <a:picLocks noChangeAspect="1"/>
          </p:cNvPicPr>
          <p:nvPr/>
        </p:nvPicPr>
        <p:blipFill>
          <a:blip r:embed="rId5"/>
          <a:stretch>
            <a:fillRect/>
          </a:stretch>
        </p:blipFill>
        <p:spPr>
          <a:xfrm>
            <a:off x="12649200" y="1601357"/>
            <a:ext cx="5213293" cy="750520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029700" y="2029466"/>
            <a:ext cx="9144000" cy="5589330"/>
          </a:xfrm>
          <a:prstGeom prst="rect">
            <a:avLst/>
          </a:prstGeom>
        </p:spPr>
      </p:pic>
      <p:sp>
        <p:nvSpPr>
          <p:cNvPr id="3" name="TextBox 3"/>
          <p:cNvSpPr txBox="1"/>
          <p:nvPr/>
        </p:nvSpPr>
        <p:spPr>
          <a:xfrm>
            <a:off x="763825" y="655002"/>
            <a:ext cx="9129901" cy="508000"/>
          </a:xfrm>
          <a:prstGeom prst="rect">
            <a:avLst/>
          </a:prstGeom>
        </p:spPr>
        <p:txBody>
          <a:bodyPr lIns="0" tIns="0" rIns="0" bIns="0" rtlCol="0" anchor="t">
            <a:spAutoFit/>
          </a:bodyPr>
          <a:lstStyle/>
          <a:p>
            <a:pPr algn="l">
              <a:lnSpc>
                <a:spcPts val="4025"/>
              </a:lnSpc>
            </a:pPr>
            <a:r>
              <a:rPr lang="en-US" sz="3500" spc="35">
                <a:solidFill>
                  <a:srgbClr val="5271FF"/>
                </a:solidFill>
                <a:latin typeface="League Spartan"/>
              </a:rPr>
              <a:t>L'ARCHITECTURE DU MASK R-CNN</a:t>
            </a:r>
          </a:p>
        </p:txBody>
      </p:sp>
      <p:sp>
        <p:nvSpPr>
          <p:cNvPr id="4" name="TextBox 4"/>
          <p:cNvSpPr txBox="1"/>
          <p:nvPr/>
        </p:nvSpPr>
        <p:spPr>
          <a:xfrm>
            <a:off x="763825" y="1407160"/>
            <a:ext cx="8051634" cy="1471930"/>
          </a:xfrm>
          <a:prstGeom prst="rect">
            <a:avLst/>
          </a:prstGeom>
        </p:spPr>
        <p:txBody>
          <a:bodyPr lIns="0" tIns="0" rIns="0" bIns="0" rtlCol="0" anchor="t">
            <a:spAutoFit/>
          </a:bodyPr>
          <a:lstStyle/>
          <a:p>
            <a:pPr algn="just">
              <a:lnSpc>
                <a:spcPts val="3920"/>
              </a:lnSpc>
              <a:spcBef>
                <a:spcPct val="0"/>
              </a:spcBef>
            </a:pPr>
            <a:r>
              <a:rPr lang="en-US" sz="2800">
                <a:solidFill>
                  <a:srgbClr val="5271FF"/>
                </a:solidFill>
                <a:latin typeface="Fira Sans Light"/>
              </a:rPr>
              <a:t>The backbone network</a:t>
            </a:r>
            <a:r>
              <a:rPr lang="en-US" sz="2800">
                <a:solidFill>
                  <a:srgbClr val="000000"/>
                </a:solidFill>
                <a:latin typeface="Fira Sans Light"/>
              </a:rPr>
              <a:t>: il s'agit d'un réseau neuronal convolutif (CNN) qui traite l'image d'entrée et génère des feature maps. </a:t>
            </a:r>
          </a:p>
        </p:txBody>
      </p:sp>
      <p:sp>
        <p:nvSpPr>
          <p:cNvPr id="5" name="TextBox 5"/>
          <p:cNvSpPr txBox="1"/>
          <p:nvPr/>
        </p:nvSpPr>
        <p:spPr>
          <a:xfrm>
            <a:off x="763825" y="3060065"/>
            <a:ext cx="8051634" cy="1471930"/>
          </a:xfrm>
          <a:prstGeom prst="rect">
            <a:avLst/>
          </a:prstGeom>
        </p:spPr>
        <p:txBody>
          <a:bodyPr lIns="0" tIns="0" rIns="0" bIns="0" rtlCol="0" anchor="t">
            <a:spAutoFit/>
          </a:bodyPr>
          <a:lstStyle/>
          <a:p>
            <a:pPr algn="just">
              <a:lnSpc>
                <a:spcPts val="3920"/>
              </a:lnSpc>
              <a:spcBef>
                <a:spcPct val="0"/>
              </a:spcBef>
            </a:pPr>
            <a:r>
              <a:rPr lang="en-US" sz="2800">
                <a:solidFill>
                  <a:srgbClr val="5271FF"/>
                </a:solidFill>
                <a:latin typeface="Fira Sans Light"/>
              </a:rPr>
              <a:t>Le réseau de proposition de région (RPN)</a:t>
            </a:r>
            <a:r>
              <a:rPr lang="en-US" sz="2800">
                <a:solidFill>
                  <a:srgbClr val="000000"/>
                </a:solidFill>
                <a:latin typeface="Fira Sans Light"/>
              </a:rPr>
              <a:t>: cette couche prend les feature maps du backbone network et génère des propositions de région.</a:t>
            </a:r>
          </a:p>
        </p:txBody>
      </p:sp>
      <p:sp>
        <p:nvSpPr>
          <p:cNvPr id="6" name="TextBox 6"/>
          <p:cNvSpPr txBox="1"/>
          <p:nvPr/>
        </p:nvSpPr>
        <p:spPr>
          <a:xfrm>
            <a:off x="763825" y="4712970"/>
            <a:ext cx="8051634" cy="1967230"/>
          </a:xfrm>
          <a:prstGeom prst="rect">
            <a:avLst/>
          </a:prstGeom>
        </p:spPr>
        <p:txBody>
          <a:bodyPr lIns="0" tIns="0" rIns="0" bIns="0" rtlCol="0" anchor="t">
            <a:spAutoFit/>
          </a:bodyPr>
          <a:lstStyle/>
          <a:p>
            <a:pPr algn="just">
              <a:lnSpc>
                <a:spcPts val="3920"/>
              </a:lnSpc>
              <a:spcBef>
                <a:spcPct val="0"/>
              </a:spcBef>
            </a:pPr>
            <a:r>
              <a:rPr lang="en-US" sz="2800">
                <a:solidFill>
                  <a:srgbClr val="5271FF"/>
                </a:solidFill>
                <a:latin typeface="Fira Sans Light"/>
              </a:rPr>
              <a:t>La couche RoI (Region of Interest)</a:t>
            </a:r>
            <a:r>
              <a:rPr lang="en-US" sz="2800">
                <a:solidFill>
                  <a:srgbClr val="000000"/>
                </a:solidFill>
                <a:latin typeface="Fira Sans Light"/>
              </a:rPr>
              <a:t>: Cette couche prend les propositions de région générées par le RPN et les aligne avec les cartes de caractéristiques produites par backbone network. </a:t>
            </a:r>
          </a:p>
        </p:txBody>
      </p:sp>
      <p:sp>
        <p:nvSpPr>
          <p:cNvPr id="7" name="TextBox 7"/>
          <p:cNvSpPr txBox="1"/>
          <p:nvPr/>
        </p:nvSpPr>
        <p:spPr>
          <a:xfrm>
            <a:off x="763825" y="6861174"/>
            <a:ext cx="8051634" cy="1471930"/>
          </a:xfrm>
          <a:prstGeom prst="rect">
            <a:avLst/>
          </a:prstGeom>
        </p:spPr>
        <p:txBody>
          <a:bodyPr lIns="0" tIns="0" rIns="0" bIns="0" rtlCol="0" anchor="t">
            <a:spAutoFit/>
          </a:bodyPr>
          <a:lstStyle/>
          <a:p>
            <a:pPr algn="just">
              <a:lnSpc>
                <a:spcPts val="3920"/>
              </a:lnSpc>
              <a:spcBef>
                <a:spcPct val="0"/>
              </a:spcBef>
            </a:pPr>
            <a:r>
              <a:rPr lang="en-US" sz="2800">
                <a:solidFill>
                  <a:srgbClr val="5271FF"/>
                </a:solidFill>
                <a:latin typeface="Fira Sans Light"/>
              </a:rPr>
              <a:t>The detection head</a:t>
            </a:r>
            <a:r>
              <a:rPr lang="en-US" sz="2800">
                <a:solidFill>
                  <a:srgbClr val="000000"/>
                </a:solidFill>
                <a:latin typeface="Fira Sans Light"/>
              </a:rPr>
              <a:t>: cette couche prend les propositions de régions alignées pour prédire la classe de chaque objet et le bounding box.</a:t>
            </a:r>
          </a:p>
        </p:txBody>
      </p:sp>
      <p:sp>
        <p:nvSpPr>
          <p:cNvPr id="8" name="TextBox 8"/>
          <p:cNvSpPr txBox="1"/>
          <p:nvPr/>
        </p:nvSpPr>
        <p:spPr>
          <a:xfrm>
            <a:off x="763825" y="8514079"/>
            <a:ext cx="8051634" cy="1471930"/>
          </a:xfrm>
          <a:prstGeom prst="rect">
            <a:avLst/>
          </a:prstGeom>
        </p:spPr>
        <p:txBody>
          <a:bodyPr lIns="0" tIns="0" rIns="0" bIns="0" rtlCol="0" anchor="t">
            <a:spAutoFit/>
          </a:bodyPr>
          <a:lstStyle/>
          <a:p>
            <a:pPr algn="just">
              <a:lnSpc>
                <a:spcPts val="3920"/>
              </a:lnSpc>
              <a:spcBef>
                <a:spcPct val="0"/>
              </a:spcBef>
            </a:pPr>
            <a:r>
              <a:rPr lang="en-US" sz="2800">
                <a:solidFill>
                  <a:srgbClr val="5271FF"/>
                </a:solidFill>
                <a:latin typeface="Fira Sans Light"/>
              </a:rPr>
              <a:t>The mask head</a:t>
            </a:r>
            <a:r>
              <a:rPr lang="en-US" sz="2800">
                <a:solidFill>
                  <a:srgbClr val="000000"/>
                </a:solidFill>
                <a:latin typeface="Fira Sans Light"/>
              </a:rPr>
              <a:t>: cette couche prend la sortie de la couche detection head et la traite pour prédire un masque pour chaque objet. .</a:t>
            </a:r>
          </a:p>
        </p:txBody>
      </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525" y="1464310"/>
            <a:ext cx="707390" cy="707390"/>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525" y="3117215"/>
            <a:ext cx="707390" cy="707390"/>
          </a:xfrm>
          <a:prstGeom prst="rect">
            <a:avLst/>
          </a:prstGeom>
        </p:spPr>
      </p:pic>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525" y="4767580"/>
            <a:ext cx="707390" cy="707390"/>
          </a:xfrm>
          <a:prstGeom prst="rect">
            <a:avLst/>
          </a:prstGeom>
        </p:spPr>
      </p:pic>
      <p:pic>
        <p:nvPicPr>
          <p:cNvPr id="12" name="Picture 1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6918324"/>
            <a:ext cx="697865" cy="697865"/>
          </a:xfrm>
          <a:prstGeom prst="rect">
            <a:avLst/>
          </a:prstGeom>
        </p:spPr>
      </p:pic>
      <p:pic>
        <p:nvPicPr>
          <p:cNvPr id="13" name="Picture 1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9525" y="8550910"/>
            <a:ext cx="707390" cy="7073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526573" y="1986731"/>
            <a:ext cx="15363842" cy="7124982"/>
          </a:xfrm>
          <a:prstGeom prst="rect">
            <a:avLst/>
          </a:prstGeom>
        </p:spPr>
      </p:pic>
      <p:pic>
        <p:nvPicPr>
          <p:cNvPr id="3" name="Picture 3"/>
          <p:cNvPicPr>
            <a:picLocks noChangeAspect="1"/>
          </p:cNvPicPr>
          <p:nvPr/>
        </p:nvPicPr>
        <p:blipFill>
          <a:blip r:embed="rId3"/>
          <a:srcRect l="6358" r="4863" b="5450"/>
          <a:stretch>
            <a:fillRect/>
          </a:stretch>
        </p:blipFill>
        <p:spPr>
          <a:xfrm>
            <a:off x="13976268" y="5692762"/>
            <a:ext cx="2709227" cy="3107310"/>
          </a:xfrm>
          <a:prstGeom prst="rect">
            <a:avLst/>
          </a:prstGeom>
        </p:spPr>
      </p:pic>
      <p:pic>
        <p:nvPicPr>
          <p:cNvPr id="4" name="Picture 4"/>
          <p:cNvPicPr>
            <a:picLocks noChangeAspect="1"/>
          </p:cNvPicPr>
          <p:nvPr/>
        </p:nvPicPr>
        <p:blipFill>
          <a:blip r:embed="rId4"/>
          <a:srcRect l="5971" r="5971"/>
          <a:stretch>
            <a:fillRect/>
          </a:stretch>
        </p:blipFill>
        <p:spPr>
          <a:xfrm>
            <a:off x="1526573" y="2376967"/>
            <a:ext cx="2793402" cy="3172254"/>
          </a:xfrm>
          <a:prstGeom prst="rect">
            <a:avLst/>
          </a:prstGeom>
        </p:spPr>
      </p:pic>
      <p:sp>
        <p:nvSpPr>
          <p:cNvPr id="5" name="TextBox 5"/>
          <p:cNvSpPr txBox="1"/>
          <p:nvPr/>
        </p:nvSpPr>
        <p:spPr>
          <a:xfrm>
            <a:off x="763825" y="664527"/>
            <a:ext cx="10034921" cy="558165"/>
          </a:xfrm>
          <a:prstGeom prst="rect">
            <a:avLst/>
          </a:prstGeom>
        </p:spPr>
        <p:txBody>
          <a:bodyPr lIns="0" tIns="0" rIns="0" bIns="0" rtlCol="0" anchor="t">
            <a:spAutoFit/>
          </a:bodyPr>
          <a:lstStyle/>
          <a:p>
            <a:pPr algn="l">
              <a:lnSpc>
                <a:spcPts val="4485"/>
              </a:lnSpc>
            </a:pPr>
            <a:r>
              <a:rPr lang="en-US" sz="3900" spc="39">
                <a:solidFill>
                  <a:srgbClr val="5271FF"/>
                </a:solidFill>
                <a:latin typeface="League Spartan"/>
              </a:rPr>
              <a:t>MASK R-CNN DANS NOTRE DATASET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TotalTime>
  <Words>844</Words>
  <Application>Microsoft Office PowerPoint</Application>
  <PresentationFormat>Personnalisé</PresentationFormat>
  <Paragraphs>88</Paragraphs>
  <Slides>18</Slides>
  <Notes>0</Notes>
  <HiddenSlides>0</HiddenSlides>
  <MMClips>0</MMClips>
  <ScaleCrop>false</ScaleCrop>
  <HeadingPairs>
    <vt:vector size="6" baseType="variant">
      <vt:variant>
        <vt:lpstr>Polices utilisées</vt:lpstr>
      </vt:variant>
      <vt:variant>
        <vt:i4>16</vt:i4>
      </vt:variant>
      <vt:variant>
        <vt:lpstr>Thème</vt:lpstr>
      </vt:variant>
      <vt:variant>
        <vt:i4>1</vt:i4>
      </vt:variant>
      <vt:variant>
        <vt:lpstr>Titres des diapositives</vt:lpstr>
      </vt:variant>
      <vt:variant>
        <vt:i4>18</vt:i4>
      </vt:variant>
    </vt:vector>
  </HeadingPairs>
  <TitlesOfParts>
    <vt:vector size="35" baseType="lpstr">
      <vt:lpstr>Open Sans Bold</vt:lpstr>
      <vt:lpstr>Arial</vt:lpstr>
      <vt:lpstr>Open Sans Extra Bold</vt:lpstr>
      <vt:lpstr>HK Grotesk Medium</vt:lpstr>
      <vt:lpstr>Calibri</vt:lpstr>
      <vt:lpstr>Fira Sans Medium</vt:lpstr>
      <vt:lpstr>DM Sans Bold</vt:lpstr>
      <vt:lpstr>Glacial Indifference Bold</vt:lpstr>
      <vt:lpstr>Adam Script</vt:lpstr>
      <vt:lpstr>Public Sans Bold</vt:lpstr>
      <vt:lpstr>Fira Sans Light</vt:lpstr>
      <vt:lpstr>League Spartan</vt:lpstr>
      <vt:lpstr>Fira Sans Light Bold</vt:lpstr>
      <vt:lpstr>Glacial Indifference</vt:lpstr>
      <vt:lpstr>Wingdings</vt:lpstr>
      <vt:lpstr>Open Sans Light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Bleu Géométrique Motif Médical Présentation</dc:title>
  <cp:lastModifiedBy>kawtar naim</cp:lastModifiedBy>
  <cp:revision>12</cp:revision>
  <dcterms:created xsi:type="dcterms:W3CDTF">2006-08-16T00:00:00Z</dcterms:created>
  <dcterms:modified xsi:type="dcterms:W3CDTF">2022-12-29T18:51:33Z</dcterms:modified>
  <dc:identifier>DAFVe9Fv4ws</dc:identifier>
</cp:coreProperties>
</file>